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6" r:id="rId5"/>
    <p:sldId id="263" r:id="rId6"/>
    <p:sldId id="268" r:id="rId7"/>
    <p:sldId id="265" r:id="rId8"/>
    <p:sldId id="267" r:id="rId9"/>
    <p:sldId id="269" r:id="rId10"/>
    <p:sldId id="270" r:id="rId11"/>
    <p:sldId id="272" r:id="rId12"/>
    <p:sldId id="273" r:id="rId13"/>
    <p:sldId id="271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16" autoAdjust="0"/>
    <p:restoredTop sz="94660"/>
  </p:normalViewPr>
  <p:slideViewPr>
    <p:cSldViewPr snapToGrid="0">
      <p:cViewPr varScale="1">
        <p:scale>
          <a:sx n="93" d="100"/>
          <a:sy n="93" d="100"/>
        </p:scale>
        <p:origin x="-21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dPt>
            <c:idx val="0"/>
            <c:spPr>
              <a:pattFill prst="narHorz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</c:dPt>
          <c:dPt>
            <c:idx val="1"/>
            <c:spPr>
              <a:pattFill prst="narHorz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114300">
                  <a:schemeClr val="accent1"/>
                </a:innerShdw>
              </a:effectLst>
              <a:scene3d>
                <a:camera prst="orthographicFront"/>
                <a:lightRig rig="threePt" dir="t"/>
              </a:scene3d>
              <a:sp3d>
                <a:bevelB w="101600" prst="riblet"/>
              </a:sp3d>
            </c:spPr>
          </c:dPt>
          <c:cat>
            <c:strRef>
              <c:f>Лист1!$A$2:$A$3</c:f>
              <c:strCache>
                <c:ptCount val="2"/>
                <c:pt idx="0">
                  <c:v>2012 г.</c:v>
                </c:pt>
                <c:pt idx="1">
                  <c:v>2013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232</c:v>
                </c:pt>
                <c:pt idx="1">
                  <c:v>300</c:v>
                </c:pt>
              </c:numCache>
            </c:numRef>
          </c:val>
        </c:ser>
        <c:gapWidth val="164"/>
        <c:overlap val="-22"/>
        <c:axId val="98720384"/>
        <c:axId val="98730368"/>
      </c:barChart>
      <c:catAx>
        <c:axId val="9872038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8730368"/>
        <c:crosses val="autoZero"/>
        <c:auto val="1"/>
        <c:lblAlgn val="ctr"/>
        <c:lblOffset val="100"/>
      </c:catAx>
      <c:valAx>
        <c:axId val="98730368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87203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8DF0A7-5F31-4F63-AC67-90F98832102B}" type="doc">
      <dgm:prSet loTypeId="urn:microsoft.com/office/officeart/2005/8/layout/orgChart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71CAD5-D402-4857-818D-4F04F6D7877A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ООО «МЕДРЕСУРС»</a:t>
          </a:r>
          <a:endParaRPr lang="ru-RU" dirty="0">
            <a:solidFill>
              <a:schemeClr val="tx1"/>
            </a:solidFill>
          </a:endParaRPr>
        </a:p>
      </dgm:t>
    </dgm:pt>
    <dgm:pt modelId="{74953426-0AE0-43FD-B3C1-C02D5735547D}" type="parTrans" cxnId="{B00CB4F2-C0A9-47A4-8DC7-D6EB55E8E8C6}">
      <dgm:prSet/>
      <dgm:spPr/>
      <dgm:t>
        <a:bodyPr/>
        <a:lstStyle/>
        <a:p>
          <a:endParaRPr lang="ru-RU"/>
        </a:p>
      </dgm:t>
    </dgm:pt>
    <dgm:pt modelId="{A51E00F5-40CC-47F8-ABE3-AE652EDBE481}" type="sibTrans" cxnId="{B00CB4F2-C0A9-47A4-8DC7-D6EB55E8E8C6}">
      <dgm:prSet/>
      <dgm:spPr/>
      <dgm:t>
        <a:bodyPr/>
        <a:lstStyle/>
        <a:p>
          <a:endParaRPr lang="ru-RU"/>
        </a:p>
      </dgm:t>
    </dgm:pt>
    <dgm:pt modelId="{E2C5F49B-2518-4075-9537-A1C47701EF89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ФГБУ "НИИ фармакологии" СО РАМН</a:t>
          </a:r>
          <a:endParaRPr lang="ru-RU" dirty="0">
            <a:solidFill>
              <a:schemeClr val="tx1"/>
            </a:solidFill>
          </a:endParaRPr>
        </a:p>
      </dgm:t>
    </dgm:pt>
    <dgm:pt modelId="{87532584-3ABA-4532-9A79-3D01A89074F2}" type="parTrans" cxnId="{55AFDE86-8ED5-4253-8EB8-DC41604010B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9130B01-02C4-469E-8CF9-0883CAFAA19A}" type="sibTrans" cxnId="{55AFDE86-8ED5-4253-8EB8-DC41604010B9}">
      <dgm:prSet/>
      <dgm:spPr/>
      <dgm:t>
        <a:bodyPr/>
        <a:lstStyle/>
        <a:p>
          <a:endParaRPr lang="ru-RU"/>
        </a:p>
      </dgm:t>
    </dgm:pt>
    <dgm:pt modelId="{51D317F0-8F9F-4AD2-8E2B-1F522C051697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ИОХ им. Н.Д.Зелинского РАН</a:t>
          </a:r>
          <a:endParaRPr lang="ru-RU" dirty="0">
            <a:solidFill>
              <a:schemeClr val="tx1"/>
            </a:solidFill>
          </a:endParaRPr>
        </a:p>
      </dgm:t>
    </dgm:pt>
    <dgm:pt modelId="{57CDCB9A-36E1-4CA8-B513-14DAE5EF59AE}" type="parTrans" cxnId="{9181DD0D-3D54-44F5-AA58-35F6B79F73FE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A0A5BFA-1CBD-48D6-B091-D22A228A676F}" type="sibTrans" cxnId="{9181DD0D-3D54-44F5-AA58-35F6B79F73FE}">
      <dgm:prSet/>
      <dgm:spPr/>
      <dgm:t>
        <a:bodyPr/>
        <a:lstStyle/>
        <a:p>
          <a:endParaRPr lang="ru-RU"/>
        </a:p>
      </dgm:t>
    </dgm:pt>
    <dgm:pt modelId="{448302A3-F7B3-41AB-BC58-E76D61682809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МГУ</a:t>
          </a:r>
          <a:endParaRPr lang="ru-RU" dirty="0">
            <a:solidFill>
              <a:schemeClr val="tx1"/>
            </a:solidFill>
          </a:endParaRPr>
        </a:p>
      </dgm:t>
    </dgm:pt>
    <dgm:pt modelId="{7414DC73-4174-4AE3-8664-0C667FB3C5A8}" type="parTrans" cxnId="{8F3ED81C-B476-40F7-9D27-AEEEABA847C9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2CFA779-931F-4B23-A632-6880F6FF6CBC}" type="sibTrans" cxnId="{8F3ED81C-B476-40F7-9D27-AEEEABA847C9}">
      <dgm:prSet/>
      <dgm:spPr/>
      <dgm:t>
        <a:bodyPr/>
        <a:lstStyle/>
        <a:p>
          <a:endParaRPr lang="ru-RU"/>
        </a:p>
      </dgm:t>
    </dgm:pt>
    <dgm:pt modelId="{2EC818D2-6D99-4A97-B6F5-E645ABC6BDCD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РОНЦ им. Н.Н. Блохина РАМН</a:t>
          </a:r>
          <a:endParaRPr lang="ru-RU" dirty="0">
            <a:solidFill>
              <a:schemeClr val="tx1"/>
            </a:solidFill>
          </a:endParaRPr>
        </a:p>
      </dgm:t>
    </dgm:pt>
    <dgm:pt modelId="{2BF37518-D230-4579-A0E8-F71D65736900}" type="parTrans" cxnId="{DD2B99FE-05A3-438B-8AFB-54122C975E7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704E902-C37D-4224-921B-8FE06A9FE2AA}" type="sibTrans" cxnId="{DD2B99FE-05A3-438B-8AFB-54122C975E76}">
      <dgm:prSet/>
      <dgm:spPr/>
      <dgm:t>
        <a:bodyPr/>
        <a:lstStyle/>
        <a:p>
          <a:endParaRPr lang="ru-RU"/>
        </a:p>
      </dgm:t>
    </dgm:pt>
    <dgm:pt modelId="{5823B5FF-4444-44A9-9AB8-0CE0CB852C7B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ЗАО «</a:t>
          </a:r>
          <a:r>
            <a:rPr lang="ru-RU" dirty="0" err="1" smtClean="0">
              <a:solidFill>
                <a:schemeClr val="tx1"/>
              </a:solidFill>
            </a:rPr>
            <a:t>БиоХимМак</a:t>
          </a:r>
          <a:r>
            <a:rPr lang="ru-RU" dirty="0" smtClean="0">
              <a:solidFill>
                <a:schemeClr val="tx1"/>
              </a:solidFill>
            </a:rPr>
            <a:t/>
          </a:r>
          <a:br>
            <a:rPr lang="ru-RU" dirty="0" smtClean="0">
              <a:solidFill>
                <a:schemeClr val="tx1"/>
              </a:solidFill>
            </a:rPr>
          </a:br>
          <a:r>
            <a:rPr lang="ru-RU" dirty="0" smtClean="0">
              <a:solidFill>
                <a:schemeClr val="tx1"/>
              </a:solidFill>
            </a:rPr>
            <a:t>СТ» </a:t>
          </a:r>
          <a:endParaRPr lang="ru-RU" dirty="0">
            <a:solidFill>
              <a:schemeClr val="tx1"/>
            </a:solidFill>
          </a:endParaRPr>
        </a:p>
      </dgm:t>
    </dgm:pt>
    <dgm:pt modelId="{BD794EEB-B453-4411-826B-64FAD1AF1500}" type="parTrans" cxnId="{5A0A884B-5412-4CD0-AF00-992B8835B15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E0D4330-789A-4C94-994F-6C96CB6CAC51}" type="sibTrans" cxnId="{5A0A884B-5412-4CD0-AF00-992B8835B15C}">
      <dgm:prSet/>
      <dgm:spPr/>
      <dgm:t>
        <a:bodyPr/>
        <a:lstStyle/>
        <a:p>
          <a:endParaRPr lang="ru-RU"/>
        </a:p>
      </dgm:t>
    </dgm:pt>
    <dgm:pt modelId="{F1BD79AD-7D69-40AA-920B-BB4F4C8882F7}" type="pres">
      <dgm:prSet presAssocID="{E18DF0A7-5F31-4F63-AC67-90F98832102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49608A4-C593-4D0A-95F4-94F0F47ABACF}" type="pres">
      <dgm:prSet presAssocID="{0E71CAD5-D402-4857-818D-4F04F6D7877A}" presName="hierRoot1" presStyleCnt="0">
        <dgm:presLayoutVars>
          <dgm:hierBranch val="init"/>
        </dgm:presLayoutVars>
      </dgm:prSet>
      <dgm:spPr/>
    </dgm:pt>
    <dgm:pt modelId="{38D26F7A-7A2D-4E82-ADE8-9FEA9A394BD1}" type="pres">
      <dgm:prSet presAssocID="{0E71CAD5-D402-4857-818D-4F04F6D7877A}" presName="rootComposite1" presStyleCnt="0"/>
      <dgm:spPr/>
    </dgm:pt>
    <dgm:pt modelId="{63079B5E-1878-46E0-B0CB-DCA3BBE6169C}" type="pres">
      <dgm:prSet presAssocID="{0E71CAD5-D402-4857-818D-4F04F6D7877A}" presName="rootText1" presStyleLbl="node0" presStyleIdx="0" presStyleCnt="1" custScaleX="191021" custScaleY="93133" custLinFactNeighborX="2666" custLinFactNeighborY="10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3A2392-5EA2-430F-B0C3-21BD90EC4437}" type="pres">
      <dgm:prSet presAssocID="{0E71CAD5-D402-4857-818D-4F04F6D7877A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0F177C8-3751-4CD2-8F9C-F0571E0C851F}" type="pres">
      <dgm:prSet presAssocID="{0E71CAD5-D402-4857-818D-4F04F6D7877A}" presName="hierChild2" presStyleCnt="0"/>
      <dgm:spPr/>
    </dgm:pt>
    <dgm:pt modelId="{D82988A0-AD8D-4488-BAEF-F0A3A875B625}" type="pres">
      <dgm:prSet presAssocID="{2BF37518-D230-4579-A0E8-F71D65736900}" presName="Name37" presStyleLbl="parChTrans1D2" presStyleIdx="0" presStyleCnt="5"/>
      <dgm:spPr/>
      <dgm:t>
        <a:bodyPr/>
        <a:lstStyle/>
        <a:p>
          <a:endParaRPr lang="ru-RU"/>
        </a:p>
      </dgm:t>
    </dgm:pt>
    <dgm:pt modelId="{35CAAD67-84FC-401E-912E-E18BD57C057A}" type="pres">
      <dgm:prSet presAssocID="{2EC818D2-6D99-4A97-B6F5-E645ABC6BDCD}" presName="hierRoot2" presStyleCnt="0">
        <dgm:presLayoutVars>
          <dgm:hierBranch val="init"/>
        </dgm:presLayoutVars>
      </dgm:prSet>
      <dgm:spPr/>
    </dgm:pt>
    <dgm:pt modelId="{E5486C98-7F4B-4A51-9C1F-F4BB828F2521}" type="pres">
      <dgm:prSet presAssocID="{2EC818D2-6D99-4A97-B6F5-E645ABC6BDCD}" presName="rootComposite" presStyleCnt="0"/>
      <dgm:spPr/>
    </dgm:pt>
    <dgm:pt modelId="{4E511AAB-8C24-4D47-B3F1-456C6C79B070}" type="pres">
      <dgm:prSet presAssocID="{2EC818D2-6D99-4A97-B6F5-E645ABC6BDCD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45904EB-EA44-4CDA-A1DA-A7643CF9C2EE}" type="pres">
      <dgm:prSet presAssocID="{2EC818D2-6D99-4A97-B6F5-E645ABC6BDCD}" presName="rootConnector" presStyleLbl="node2" presStyleIdx="0" presStyleCnt="5"/>
      <dgm:spPr/>
      <dgm:t>
        <a:bodyPr/>
        <a:lstStyle/>
        <a:p>
          <a:endParaRPr lang="ru-RU"/>
        </a:p>
      </dgm:t>
    </dgm:pt>
    <dgm:pt modelId="{752B3906-42A2-444A-B162-38813DB1D57E}" type="pres">
      <dgm:prSet presAssocID="{2EC818D2-6D99-4A97-B6F5-E645ABC6BDCD}" presName="hierChild4" presStyleCnt="0"/>
      <dgm:spPr/>
    </dgm:pt>
    <dgm:pt modelId="{4A42504E-23D5-4224-AC24-E6190651DEA9}" type="pres">
      <dgm:prSet presAssocID="{2EC818D2-6D99-4A97-B6F5-E645ABC6BDCD}" presName="hierChild5" presStyleCnt="0"/>
      <dgm:spPr/>
    </dgm:pt>
    <dgm:pt modelId="{1763F4F9-2F64-4E9B-B0DF-152A1927012C}" type="pres">
      <dgm:prSet presAssocID="{87532584-3ABA-4532-9A79-3D01A89074F2}" presName="Name37" presStyleLbl="parChTrans1D2" presStyleIdx="1" presStyleCnt="5"/>
      <dgm:spPr/>
      <dgm:t>
        <a:bodyPr/>
        <a:lstStyle/>
        <a:p>
          <a:endParaRPr lang="ru-RU"/>
        </a:p>
      </dgm:t>
    </dgm:pt>
    <dgm:pt modelId="{8356B9E8-542A-4FC3-8009-5B2EC5965F6B}" type="pres">
      <dgm:prSet presAssocID="{E2C5F49B-2518-4075-9537-A1C47701EF89}" presName="hierRoot2" presStyleCnt="0">
        <dgm:presLayoutVars>
          <dgm:hierBranch val="init"/>
        </dgm:presLayoutVars>
      </dgm:prSet>
      <dgm:spPr/>
    </dgm:pt>
    <dgm:pt modelId="{8953A132-379C-4201-BB37-B05E0219BFA3}" type="pres">
      <dgm:prSet presAssocID="{E2C5F49B-2518-4075-9537-A1C47701EF89}" presName="rootComposite" presStyleCnt="0"/>
      <dgm:spPr/>
    </dgm:pt>
    <dgm:pt modelId="{3680297D-FCF6-4B8A-B5BD-584C55381D8C}" type="pres">
      <dgm:prSet presAssocID="{E2C5F49B-2518-4075-9537-A1C47701EF89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F69E82-C440-4956-AAAE-A5B175D4C3FF}" type="pres">
      <dgm:prSet presAssocID="{E2C5F49B-2518-4075-9537-A1C47701EF89}" presName="rootConnector" presStyleLbl="node2" presStyleIdx="1" presStyleCnt="5"/>
      <dgm:spPr/>
      <dgm:t>
        <a:bodyPr/>
        <a:lstStyle/>
        <a:p>
          <a:endParaRPr lang="ru-RU"/>
        </a:p>
      </dgm:t>
    </dgm:pt>
    <dgm:pt modelId="{63B74428-9D61-4B99-B2F4-213CADD4AECA}" type="pres">
      <dgm:prSet presAssocID="{E2C5F49B-2518-4075-9537-A1C47701EF89}" presName="hierChild4" presStyleCnt="0"/>
      <dgm:spPr/>
    </dgm:pt>
    <dgm:pt modelId="{33B51D91-90F3-4962-BDA2-404AE297506A}" type="pres">
      <dgm:prSet presAssocID="{E2C5F49B-2518-4075-9537-A1C47701EF89}" presName="hierChild5" presStyleCnt="0"/>
      <dgm:spPr/>
    </dgm:pt>
    <dgm:pt modelId="{276BA2E9-8A47-4EC5-BFFD-AE27931817B5}" type="pres">
      <dgm:prSet presAssocID="{57CDCB9A-36E1-4CA8-B513-14DAE5EF59AE}" presName="Name37" presStyleLbl="parChTrans1D2" presStyleIdx="2" presStyleCnt="5"/>
      <dgm:spPr/>
      <dgm:t>
        <a:bodyPr/>
        <a:lstStyle/>
        <a:p>
          <a:endParaRPr lang="ru-RU"/>
        </a:p>
      </dgm:t>
    </dgm:pt>
    <dgm:pt modelId="{0689C275-D8A9-42B3-8E1A-5A5A17969B5A}" type="pres">
      <dgm:prSet presAssocID="{51D317F0-8F9F-4AD2-8E2B-1F522C051697}" presName="hierRoot2" presStyleCnt="0">
        <dgm:presLayoutVars>
          <dgm:hierBranch val="init"/>
        </dgm:presLayoutVars>
      </dgm:prSet>
      <dgm:spPr/>
    </dgm:pt>
    <dgm:pt modelId="{69F4EEEA-08A9-4215-A36F-3517A31AF86B}" type="pres">
      <dgm:prSet presAssocID="{51D317F0-8F9F-4AD2-8E2B-1F522C051697}" presName="rootComposite" presStyleCnt="0"/>
      <dgm:spPr/>
    </dgm:pt>
    <dgm:pt modelId="{1142F98C-1055-42F3-9DE4-0A30C2CCCF8C}" type="pres">
      <dgm:prSet presAssocID="{51D317F0-8F9F-4AD2-8E2B-1F522C051697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B44418-7E40-4677-BC2B-10231E8953A4}" type="pres">
      <dgm:prSet presAssocID="{51D317F0-8F9F-4AD2-8E2B-1F522C051697}" presName="rootConnector" presStyleLbl="node2" presStyleIdx="2" presStyleCnt="5"/>
      <dgm:spPr/>
      <dgm:t>
        <a:bodyPr/>
        <a:lstStyle/>
        <a:p>
          <a:endParaRPr lang="ru-RU"/>
        </a:p>
      </dgm:t>
    </dgm:pt>
    <dgm:pt modelId="{F2FF5245-63E0-4AB8-9166-CC2D3598D432}" type="pres">
      <dgm:prSet presAssocID="{51D317F0-8F9F-4AD2-8E2B-1F522C051697}" presName="hierChild4" presStyleCnt="0"/>
      <dgm:spPr/>
    </dgm:pt>
    <dgm:pt modelId="{0793151B-3B34-4D8C-A11A-78DDFF380ACE}" type="pres">
      <dgm:prSet presAssocID="{51D317F0-8F9F-4AD2-8E2B-1F522C051697}" presName="hierChild5" presStyleCnt="0"/>
      <dgm:spPr/>
    </dgm:pt>
    <dgm:pt modelId="{E7BDD9FB-5DA4-40A7-850D-8E58ACDA1257}" type="pres">
      <dgm:prSet presAssocID="{7414DC73-4174-4AE3-8664-0C667FB3C5A8}" presName="Name37" presStyleLbl="parChTrans1D2" presStyleIdx="3" presStyleCnt="5"/>
      <dgm:spPr/>
      <dgm:t>
        <a:bodyPr/>
        <a:lstStyle/>
        <a:p>
          <a:endParaRPr lang="ru-RU"/>
        </a:p>
      </dgm:t>
    </dgm:pt>
    <dgm:pt modelId="{1C951A49-885F-4EE8-8D5E-54FC5A63EC5E}" type="pres">
      <dgm:prSet presAssocID="{448302A3-F7B3-41AB-BC58-E76D61682809}" presName="hierRoot2" presStyleCnt="0">
        <dgm:presLayoutVars>
          <dgm:hierBranch val="init"/>
        </dgm:presLayoutVars>
      </dgm:prSet>
      <dgm:spPr/>
    </dgm:pt>
    <dgm:pt modelId="{A7914F94-0681-47C2-9CE5-F4D5BB812539}" type="pres">
      <dgm:prSet presAssocID="{448302A3-F7B3-41AB-BC58-E76D61682809}" presName="rootComposite" presStyleCnt="0"/>
      <dgm:spPr/>
    </dgm:pt>
    <dgm:pt modelId="{7A03C19D-F599-4F0A-8161-C2921D144834}" type="pres">
      <dgm:prSet presAssocID="{448302A3-F7B3-41AB-BC58-E76D61682809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B5604B0-D18A-4728-B985-C7A1745ABDEB}" type="pres">
      <dgm:prSet presAssocID="{448302A3-F7B3-41AB-BC58-E76D61682809}" presName="rootConnector" presStyleLbl="node2" presStyleIdx="3" presStyleCnt="5"/>
      <dgm:spPr/>
      <dgm:t>
        <a:bodyPr/>
        <a:lstStyle/>
        <a:p>
          <a:endParaRPr lang="ru-RU"/>
        </a:p>
      </dgm:t>
    </dgm:pt>
    <dgm:pt modelId="{BE98977A-9752-4A14-A567-905B382FBAD9}" type="pres">
      <dgm:prSet presAssocID="{448302A3-F7B3-41AB-BC58-E76D61682809}" presName="hierChild4" presStyleCnt="0"/>
      <dgm:spPr/>
    </dgm:pt>
    <dgm:pt modelId="{2BC753E6-5DC1-4815-B3CB-3A20FDBDBE1B}" type="pres">
      <dgm:prSet presAssocID="{448302A3-F7B3-41AB-BC58-E76D61682809}" presName="hierChild5" presStyleCnt="0"/>
      <dgm:spPr/>
    </dgm:pt>
    <dgm:pt modelId="{5CECE226-00E4-46D3-95CC-71CFF46E2745}" type="pres">
      <dgm:prSet presAssocID="{BD794EEB-B453-4411-826B-64FAD1AF1500}" presName="Name37" presStyleLbl="parChTrans1D2" presStyleIdx="4" presStyleCnt="5"/>
      <dgm:spPr/>
      <dgm:t>
        <a:bodyPr/>
        <a:lstStyle/>
        <a:p>
          <a:endParaRPr lang="ru-RU"/>
        </a:p>
      </dgm:t>
    </dgm:pt>
    <dgm:pt modelId="{399EC2E7-93C7-4B98-9D02-03C24677F028}" type="pres">
      <dgm:prSet presAssocID="{5823B5FF-4444-44A9-9AB8-0CE0CB852C7B}" presName="hierRoot2" presStyleCnt="0">
        <dgm:presLayoutVars>
          <dgm:hierBranch val="init"/>
        </dgm:presLayoutVars>
      </dgm:prSet>
      <dgm:spPr/>
    </dgm:pt>
    <dgm:pt modelId="{91094006-3390-4D3C-82A2-10B857B6E93B}" type="pres">
      <dgm:prSet presAssocID="{5823B5FF-4444-44A9-9AB8-0CE0CB852C7B}" presName="rootComposite" presStyleCnt="0"/>
      <dgm:spPr/>
    </dgm:pt>
    <dgm:pt modelId="{38BF5D8E-0796-4062-A220-337FAE2BE277}" type="pres">
      <dgm:prSet presAssocID="{5823B5FF-4444-44A9-9AB8-0CE0CB852C7B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786C1E9-0E3F-4F59-B651-DE96960AF35B}" type="pres">
      <dgm:prSet presAssocID="{5823B5FF-4444-44A9-9AB8-0CE0CB852C7B}" presName="rootConnector" presStyleLbl="node2" presStyleIdx="4" presStyleCnt="5"/>
      <dgm:spPr/>
      <dgm:t>
        <a:bodyPr/>
        <a:lstStyle/>
        <a:p>
          <a:endParaRPr lang="ru-RU"/>
        </a:p>
      </dgm:t>
    </dgm:pt>
    <dgm:pt modelId="{0806C522-4447-486C-B1B9-E645466EDD99}" type="pres">
      <dgm:prSet presAssocID="{5823B5FF-4444-44A9-9AB8-0CE0CB852C7B}" presName="hierChild4" presStyleCnt="0"/>
      <dgm:spPr/>
    </dgm:pt>
    <dgm:pt modelId="{62DF8F8B-EE47-481F-9A9E-AECCE11E9D31}" type="pres">
      <dgm:prSet presAssocID="{5823B5FF-4444-44A9-9AB8-0CE0CB852C7B}" presName="hierChild5" presStyleCnt="0"/>
      <dgm:spPr/>
    </dgm:pt>
    <dgm:pt modelId="{075E98CD-EA62-4B16-A95C-7FAE596E6612}" type="pres">
      <dgm:prSet presAssocID="{0E71CAD5-D402-4857-818D-4F04F6D7877A}" presName="hierChild3" presStyleCnt="0"/>
      <dgm:spPr/>
    </dgm:pt>
  </dgm:ptLst>
  <dgm:cxnLst>
    <dgm:cxn modelId="{656AE8A5-4CF3-40DA-B9BB-2E4CDB787984}" type="presOf" srcId="{51D317F0-8F9F-4AD2-8E2B-1F522C051697}" destId="{5BB44418-7E40-4677-BC2B-10231E8953A4}" srcOrd="1" destOrd="0" presId="urn:microsoft.com/office/officeart/2005/8/layout/orgChart1"/>
    <dgm:cxn modelId="{73BA2FE6-F7AD-43DE-92F9-785D8AB5F047}" type="presOf" srcId="{51D317F0-8F9F-4AD2-8E2B-1F522C051697}" destId="{1142F98C-1055-42F3-9DE4-0A30C2CCCF8C}" srcOrd="0" destOrd="0" presId="urn:microsoft.com/office/officeart/2005/8/layout/orgChart1"/>
    <dgm:cxn modelId="{3D112A53-EB01-4A97-ADF1-1BFA582C9B1B}" type="presOf" srcId="{5823B5FF-4444-44A9-9AB8-0CE0CB852C7B}" destId="{B786C1E9-0E3F-4F59-B651-DE96960AF35B}" srcOrd="1" destOrd="0" presId="urn:microsoft.com/office/officeart/2005/8/layout/orgChart1"/>
    <dgm:cxn modelId="{D1041DC3-97C1-4445-9A34-654B8D408C1C}" type="presOf" srcId="{2BF37518-D230-4579-A0E8-F71D65736900}" destId="{D82988A0-AD8D-4488-BAEF-F0A3A875B625}" srcOrd="0" destOrd="0" presId="urn:microsoft.com/office/officeart/2005/8/layout/orgChart1"/>
    <dgm:cxn modelId="{B0C367AB-7B8E-4B68-B51F-3E8D26DCF5BB}" type="presOf" srcId="{E2C5F49B-2518-4075-9537-A1C47701EF89}" destId="{5EF69E82-C440-4956-AAAE-A5B175D4C3FF}" srcOrd="1" destOrd="0" presId="urn:microsoft.com/office/officeart/2005/8/layout/orgChart1"/>
    <dgm:cxn modelId="{BA66256E-B72B-48EC-8ED3-2BD5AF7DB0D5}" type="presOf" srcId="{0E71CAD5-D402-4857-818D-4F04F6D7877A}" destId="{63079B5E-1878-46E0-B0CB-DCA3BBE6169C}" srcOrd="0" destOrd="0" presId="urn:microsoft.com/office/officeart/2005/8/layout/orgChart1"/>
    <dgm:cxn modelId="{DC673FBC-766D-44BE-8C27-A2465E9E4027}" type="presOf" srcId="{E2C5F49B-2518-4075-9537-A1C47701EF89}" destId="{3680297D-FCF6-4B8A-B5BD-584C55381D8C}" srcOrd="0" destOrd="0" presId="urn:microsoft.com/office/officeart/2005/8/layout/orgChart1"/>
    <dgm:cxn modelId="{B48CF729-EE4B-45F3-AB20-884EFB3860A6}" type="presOf" srcId="{E18DF0A7-5F31-4F63-AC67-90F98832102B}" destId="{F1BD79AD-7D69-40AA-920B-BB4F4C8882F7}" srcOrd="0" destOrd="0" presId="urn:microsoft.com/office/officeart/2005/8/layout/orgChart1"/>
    <dgm:cxn modelId="{55AFDE86-8ED5-4253-8EB8-DC41604010B9}" srcId="{0E71CAD5-D402-4857-818D-4F04F6D7877A}" destId="{E2C5F49B-2518-4075-9537-A1C47701EF89}" srcOrd="1" destOrd="0" parTransId="{87532584-3ABA-4532-9A79-3D01A89074F2}" sibTransId="{B9130B01-02C4-469E-8CF9-0883CAFAA19A}"/>
    <dgm:cxn modelId="{FFD7B06E-3219-49FD-B0B3-46623F4856DF}" type="presOf" srcId="{87532584-3ABA-4532-9A79-3D01A89074F2}" destId="{1763F4F9-2F64-4E9B-B0DF-152A1927012C}" srcOrd="0" destOrd="0" presId="urn:microsoft.com/office/officeart/2005/8/layout/orgChart1"/>
    <dgm:cxn modelId="{90631618-D392-497E-8AA8-B7295BE787A0}" type="presOf" srcId="{2EC818D2-6D99-4A97-B6F5-E645ABC6BDCD}" destId="{4E511AAB-8C24-4D47-B3F1-456C6C79B070}" srcOrd="0" destOrd="0" presId="urn:microsoft.com/office/officeart/2005/8/layout/orgChart1"/>
    <dgm:cxn modelId="{5A0A884B-5412-4CD0-AF00-992B8835B15C}" srcId="{0E71CAD5-D402-4857-818D-4F04F6D7877A}" destId="{5823B5FF-4444-44A9-9AB8-0CE0CB852C7B}" srcOrd="4" destOrd="0" parTransId="{BD794EEB-B453-4411-826B-64FAD1AF1500}" sibTransId="{1E0D4330-789A-4C94-994F-6C96CB6CAC51}"/>
    <dgm:cxn modelId="{027D4AA9-1FB0-413A-AC0C-0F7914B45FD3}" type="presOf" srcId="{7414DC73-4174-4AE3-8664-0C667FB3C5A8}" destId="{E7BDD9FB-5DA4-40A7-850D-8E58ACDA1257}" srcOrd="0" destOrd="0" presId="urn:microsoft.com/office/officeart/2005/8/layout/orgChart1"/>
    <dgm:cxn modelId="{9181DD0D-3D54-44F5-AA58-35F6B79F73FE}" srcId="{0E71CAD5-D402-4857-818D-4F04F6D7877A}" destId="{51D317F0-8F9F-4AD2-8E2B-1F522C051697}" srcOrd="2" destOrd="0" parTransId="{57CDCB9A-36E1-4CA8-B513-14DAE5EF59AE}" sibTransId="{BA0A5BFA-1CBD-48D6-B091-D22A228A676F}"/>
    <dgm:cxn modelId="{14EE8AD1-C41F-4698-8696-DF4890B1939B}" type="presOf" srcId="{448302A3-F7B3-41AB-BC58-E76D61682809}" destId="{1B5604B0-D18A-4728-B985-C7A1745ABDEB}" srcOrd="1" destOrd="0" presId="urn:microsoft.com/office/officeart/2005/8/layout/orgChart1"/>
    <dgm:cxn modelId="{AB6222C8-D8FA-438C-B9E6-63C7A0D84A68}" type="presOf" srcId="{0E71CAD5-D402-4857-818D-4F04F6D7877A}" destId="{283A2392-5EA2-430F-B0C3-21BD90EC4437}" srcOrd="1" destOrd="0" presId="urn:microsoft.com/office/officeart/2005/8/layout/orgChart1"/>
    <dgm:cxn modelId="{A9E25945-ED50-40C8-8E9F-06CD2702F59B}" type="presOf" srcId="{57CDCB9A-36E1-4CA8-B513-14DAE5EF59AE}" destId="{276BA2E9-8A47-4EC5-BFFD-AE27931817B5}" srcOrd="0" destOrd="0" presId="urn:microsoft.com/office/officeart/2005/8/layout/orgChart1"/>
    <dgm:cxn modelId="{DD2B99FE-05A3-438B-8AFB-54122C975E76}" srcId="{0E71CAD5-D402-4857-818D-4F04F6D7877A}" destId="{2EC818D2-6D99-4A97-B6F5-E645ABC6BDCD}" srcOrd="0" destOrd="0" parTransId="{2BF37518-D230-4579-A0E8-F71D65736900}" sibTransId="{F704E902-C37D-4224-921B-8FE06A9FE2AA}"/>
    <dgm:cxn modelId="{07B5B50D-D0F6-40BD-97D7-95FB7B70BEE8}" type="presOf" srcId="{2EC818D2-6D99-4A97-B6F5-E645ABC6BDCD}" destId="{745904EB-EA44-4CDA-A1DA-A7643CF9C2EE}" srcOrd="1" destOrd="0" presId="urn:microsoft.com/office/officeart/2005/8/layout/orgChart1"/>
    <dgm:cxn modelId="{8F3ED81C-B476-40F7-9D27-AEEEABA847C9}" srcId="{0E71CAD5-D402-4857-818D-4F04F6D7877A}" destId="{448302A3-F7B3-41AB-BC58-E76D61682809}" srcOrd="3" destOrd="0" parTransId="{7414DC73-4174-4AE3-8664-0C667FB3C5A8}" sibTransId="{42CFA779-931F-4B23-A632-6880F6FF6CBC}"/>
    <dgm:cxn modelId="{3664CD8C-5C02-46CC-9292-578F6DA532F7}" type="presOf" srcId="{BD794EEB-B453-4411-826B-64FAD1AF1500}" destId="{5CECE226-00E4-46D3-95CC-71CFF46E2745}" srcOrd="0" destOrd="0" presId="urn:microsoft.com/office/officeart/2005/8/layout/orgChart1"/>
    <dgm:cxn modelId="{B00CB4F2-C0A9-47A4-8DC7-D6EB55E8E8C6}" srcId="{E18DF0A7-5F31-4F63-AC67-90F98832102B}" destId="{0E71CAD5-D402-4857-818D-4F04F6D7877A}" srcOrd="0" destOrd="0" parTransId="{74953426-0AE0-43FD-B3C1-C02D5735547D}" sibTransId="{A51E00F5-40CC-47F8-ABE3-AE652EDBE481}"/>
    <dgm:cxn modelId="{716F9743-5190-4492-A612-B39E27513285}" type="presOf" srcId="{448302A3-F7B3-41AB-BC58-E76D61682809}" destId="{7A03C19D-F599-4F0A-8161-C2921D144834}" srcOrd="0" destOrd="0" presId="urn:microsoft.com/office/officeart/2005/8/layout/orgChart1"/>
    <dgm:cxn modelId="{BDD67EFA-BABA-4155-BA85-042086909462}" type="presOf" srcId="{5823B5FF-4444-44A9-9AB8-0CE0CB852C7B}" destId="{38BF5D8E-0796-4062-A220-337FAE2BE277}" srcOrd="0" destOrd="0" presId="urn:microsoft.com/office/officeart/2005/8/layout/orgChart1"/>
    <dgm:cxn modelId="{4AC596B0-CFD2-4ECE-9EA8-D6C431049ECB}" type="presParOf" srcId="{F1BD79AD-7D69-40AA-920B-BB4F4C8882F7}" destId="{549608A4-C593-4D0A-95F4-94F0F47ABACF}" srcOrd="0" destOrd="0" presId="urn:microsoft.com/office/officeart/2005/8/layout/orgChart1"/>
    <dgm:cxn modelId="{B49B5827-664E-4EB4-BB03-BE28B3412E67}" type="presParOf" srcId="{549608A4-C593-4D0A-95F4-94F0F47ABACF}" destId="{38D26F7A-7A2D-4E82-ADE8-9FEA9A394BD1}" srcOrd="0" destOrd="0" presId="urn:microsoft.com/office/officeart/2005/8/layout/orgChart1"/>
    <dgm:cxn modelId="{4262283C-73A6-4AD6-AC9B-20BEF77188E2}" type="presParOf" srcId="{38D26F7A-7A2D-4E82-ADE8-9FEA9A394BD1}" destId="{63079B5E-1878-46E0-B0CB-DCA3BBE6169C}" srcOrd="0" destOrd="0" presId="urn:microsoft.com/office/officeart/2005/8/layout/orgChart1"/>
    <dgm:cxn modelId="{61BB98EA-AF52-41E5-917D-8905327E908C}" type="presParOf" srcId="{38D26F7A-7A2D-4E82-ADE8-9FEA9A394BD1}" destId="{283A2392-5EA2-430F-B0C3-21BD90EC4437}" srcOrd="1" destOrd="0" presId="urn:microsoft.com/office/officeart/2005/8/layout/orgChart1"/>
    <dgm:cxn modelId="{3D284F37-FF4E-4E6E-BE12-65AC5D50DA86}" type="presParOf" srcId="{549608A4-C593-4D0A-95F4-94F0F47ABACF}" destId="{A0F177C8-3751-4CD2-8F9C-F0571E0C851F}" srcOrd="1" destOrd="0" presId="urn:microsoft.com/office/officeart/2005/8/layout/orgChart1"/>
    <dgm:cxn modelId="{74A7627C-3DDB-433A-9DFA-2F9294A89B2F}" type="presParOf" srcId="{A0F177C8-3751-4CD2-8F9C-F0571E0C851F}" destId="{D82988A0-AD8D-4488-BAEF-F0A3A875B625}" srcOrd="0" destOrd="0" presId="urn:microsoft.com/office/officeart/2005/8/layout/orgChart1"/>
    <dgm:cxn modelId="{1A0BC0A3-A459-4903-95F6-C0BE3A359E2F}" type="presParOf" srcId="{A0F177C8-3751-4CD2-8F9C-F0571E0C851F}" destId="{35CAAD67-84FC-401E-912E-E18BD57C057A}" srcOrd="1" destOrd="0" presId="urn:microsoft.com/office/officeart/2005/8/layout/orgChart1"/>
    <dgm:cxn modelId="{CE4B20F1-E9F5-42AC-8D1E-4E7BD01AF583}" type="presParOf" srcId="{35CAAD67-84FC-401E-912E-E18BD57C057A}" destId="{E5486C98-7F4B-4A51-9C1F-F4BB828F2521}" srcOrd="0" destOrd="0" presId="urn:microsoft.com/office/officeart/2005/8/layout/orgChart1"/>
    <dgm:cxn modelId="{C32DD7F9-B884-4052-8CA6-CD0A552F58EC}" type="presParOf" srcId="{E5486C98-7F4B-4A51-9C1F-F4BB828F2521}" destId="{4E511AAB-8C24-4D47-B3F1-456C6C79B070}" srcOrd="0" destOrd="0" presId="urn:microsoft.com/office/officeart/2005/8/layout/orgChart1"/>
    <dgm:cxn modelId="{99B7CE6C-A8A3-4034-A6F6-E75C662ADB68}" type="presParOf" srcId="{E5486C98-7F4B-4A51-9C1F-F4BB828F2521}" destId="{745904EB-EA44-4CDA-A1DA-A7643CF9C2EE}" srcOrd="1" destOrd="0" presId="urn:microsoft.com/office/officeart/2005/8/layout/orgChart1"/>
    <dgm:cxn modelId="{50BF09EB-2DE5-4219-B887-F89B820B6E3F}" type="presParOf" srcId="{35CAAD67-84FC-401E-912E-E18BD57C057A}" destId="{752B3906-42A2-444A-B162-38813DB1D57E}" srcOrd="1" destOrd="0" presId="urn:microsoft.com/office/officeart/2005/8/layout/orgChart1"/>
    <dgm:cxn modelId="{DF9E19A2-6C47-4862-A227-E6B01D794122}" type="presParOf" srcId="{35CAAD67-84FC-401E-912E-E18BD57C057A}" destId="{4A42504E-23D5-4224-AC24-E6190651DEA9}" srcOrd="2" destOrd="0" presId="urn:microsoft.com/office/officeart/2005/8/layout/orgChart1"/>
    <dgm:cxn modelId="{80705F7E-A4D0-4F53-BFF7-0B0ABC802B51}" type="presParOf" srcId="{A0F177C8-3751-4CD2-8F9C-F0571E0C851F}" destId="{1763F4F9-2F64-4E9B-B0DF-152A1927012C}" srcOrd="2" destOrd="0" presId="urn:microsoft.com/office/officeart/2005/8/layout/orgChart1"/>
    <dgm:cxn modelId="{60CA1998-2CF7-4D42-B385-CF351E4AE74E}" type="presParOf" srcId="{A0F177C8-3751-4CD2-8F9C-F0571E0C851F}" destId="{8356B9E8-542A-4FC3-8009-5B2EC5965F6B}" srcOrd="3" destOrd="0" presId="urn:microsoft.com/office/officeart/2005/8/layout/orgChart1"/>
    <dgm:cxn modelId="{F452669D-0062-4B54-8340-D0A8033F7769}" type="presParOf" srcId="{8356B9E8-542A-4FC3-8009-5B2EC5965F6B}" destId="{8953A132-379C-4201-BB37-B05E0219BFA3}" srcOrd="0" destOrd="0" presId="urn:microsoft.com/office/officeart/2005/8/layout/orgChart1"/>
    <dgm:cxn modelId="{C4F71666-7ACF-433E-ADD4-CC7BA22EAD0C}" type="presParOf" srcId="{8953A132-379C-4201-BB37-B05E0219BFA3}" destId="{3680297D-FCF6-4B8A-B5BD-584C55381D8C}" srcOrd="0" destOrd="0" presId="urn:microsoft.com/office/officeart/2005/8/layout/orgChart1"/>
    <dgm:cxn modelId="{514F28EB-2E6E-4565-97B8-0AF8387B6664}" type="presParOf" srcId="{8953A132-379C-4201-BB37-B05E0219BFA3}" destId="{5EF69E82-C440-4956-AAAE-A5B175D4C3FF}" srcOrd="1" destOrd="0" presId="urn:microsoft.com/office/officeart/2005/8/layout/orgChart1"/>
    <dgm:cxn modelId="{C6DC60B1-3107-4B15-A0F0-F34AAD4FBF42}" type="presParOf" srcId="{8356B9E8-542A-4FC3-8009-5B2EC5965F6B}" destId="{63B74428-9D61-4B99-B2F4-213CADD4AECA}" srcOrd="1" destOrd="0" presId="urn:microsoft.com/office/officeart/2005/8/layout/orgChart1"/>
    <dgm:cxn modelId="{CEC65B5C-AD46-42F2-9B71-8A3DC29FDF08}" type="presParOf" srcId="{8356B9E8-542A-4FC3-8009-5B2EC5965F6B}" destId="{33B51D91-90F3-4962-BDA2-404AE297506A}" srcOrd="2" destOrd="0" presId="urn:microsoft.com/office/officeart/2005/8/layout/orgChart1"/>
    <dgm:cxn modelId="{C8009D20-B233-442A-AB2B-127DA287FAC1}" type="presParOf" srcId="{A0F177C8-3751-4CD2-8F9C-F0571E0C851F}" destId="{276BA2E9-8A47-4EC5-BFFD-AE27931817B5}" srcOrd="4" destOrd="0" presId="urn:microsoft.com/office/officeart/2005/8/layout/orgChart1"/>
    <dgm:cxn modelId="{96DA5B5F-10AF-4D89-A230-6579034B60FD}" type="presParOf" srcId="{A0F177C8-3751-4CD2-8F9C-F0571E0C851F}" destId="{0689C275-D8A9-42B3-8E1A-5A5A17969B5A}" srcOrd="5" destOrd="0" presId="urn:microsoft.com/office/officeart/2005/8/layout/orgChart1"/>
    <dgm:cxn modelId="{188DECE5-318E-46E9-98E5-BA8B69921CA1}" type="presParOf" srcId="{0689C275-D8A9-42B3-8E1A-5A5A17969B5A}" destId="{69F4EEEA-08A9-4215-A36F-3517A31AF86B}" srcOrd="0" destOrd="0" presId="urn:microsoft.com/office/officeart/2005/8/layout/orgChart1"/>
    <dgm:cxn modelId="{04B1AE92-1C74-4FE9-84D8-2A917A702E76}" type="presParOf" srcId="{69F4EEEA-08A9-4215-A36F-3517A31AF86B}" destId="{1142F98C-1055-42F3-9DE4-0A30C2CCCF8C}" srcOrd="0" destOrd="0" presId="urn:microsoft.com/office/officeart/2005/8/layout/orgChart1"/>
    <dgm:cxn modelId="{83DCE30B-9E51-4F14-81DC-86E2AD8F3D9D}" type="presParOf" srcId="{69F4EEEA-08A9-4215-A36F-3517A31AF86B}" destId="{5BB44418-7E40-4677-BC2B-10231E8953A4}" srcOrd="1" destOrd="0" presId="urn:microsoft.com/office/officeart/2005/8/layout/orgChart1"/>
    <dgm:cxn modelId="{FFD75F26-D1EB-4606-9E6C-BB26C0CAB2E9}" type="presParOf" srcId="{0689C275-D8A9-42B3-8E1A-5A5A17969B5A}" destId="{F2FF5245-63E0-4AB8-9166-CC2D3598D432}" srcOrd="1" destOrd="0" presId="urn:microsoft.com/office/officeart/2005/8/layout/orgChart1"/>
    <dgm:cxn modelId="{FA98B1FF-395C-4B04-839D-5BA9044217C9}" type="presParOf" srcId="{0689C275-D8A9-42B3-8E1A-5A5A17969B5A}" destId="{0793151B-3B34-4D8C-A11A-78DDFF380ACE}" srcOrd="2" destOrd="0" presId="urn:microsoft.com/office/officeart/2005/8/layout/orgChart1"/>
    <dgm:cxn modelId="{AE3C318D-3660-4C15-96EC-BC43A359A444}" type="presParOf" srcId="{A0F177C8-3751-4CD2-8F9C-F0571E0C851F}" destId="{E7BDD9FB-5DA4-40A7-850D-8E58ACDA1257}" srcOrd="6" destOrd="0" presId="urn:microsoft.com/office/officeart/2005/8/layout/orgChart1"/>
    <dgm:cxn modelId="{20323E2C-3B64-40E5-BB87-A13BF8757323}" type="presParOf" srcId="{A0F177C8-3751-4CD2-8F9C-F0571E0C851F}" destId="{1C951A49-885F-4EE8-8D5E-54FC5A63EC5E}" srcOrd="7" destOrd="0" presId="urn:microsoft.com/office/officeart/2005/8/layout/orgChart1"/>
    <dgm:cxn modelId="{B20B3DF4-480D-47F4-BA80-2F2D49B7ECF7}" type="presParOf" srcId="{1C951A49-885F-4EE8-8D5E-54FC5A63EC5E}" destId="{A7914F94-0681-47C2-9CE5-F4D5BB812539}" srcOrd="0" destOrd="0" presId="urn:microsoft.com/office/officeart/2005/8/layout/orgChart1"/>
    <dgm:cxn modelId="{AAB2000B-83D4-4AC3-99FC-E3B3A97FE880}" type="presParOf" srcId="{A7914F94-0681-47C2-9CE5-F4D5BB812539}" destId="{7A03C19D-F599-4F0A-8161-C2921D144834}" srcOrd="0" destOrd="0" presId="urn:microsoft.com/office/officeart/2005/8/layout/orgChart1"/>
    <dgm:cxn modelId="{2A37F0C5-834B-47EA-95B5-DF8D1061D583}" type="presParOf" srcId="{A7914F94-0681-47C2-9CE5-F4D5BB812539}" destId="{1B5604B0-D18A-4728-B985-C7A1745ABDEB}" srcOrd="1" destOrd="0" presId="urn:microsoft.com/office/officeart/2005/8/layout/orgChart1"/>
    <dgm:cxn modelId="{BF2E3DF9-7055-47FD-9D2B-6ADF4CB88224}" type="presParOf" srcId="{1C951A49-885F-4EE8-8D5E-54FC5A63EC5E}" destId="{BE98977A-9752-4A14-A567-905B382FBAD9}" srcOrd="1" destOrd="0" presId="urn:microsoft.com/office/officeart/2005/8/layout/orgChart1"/>
    <dgm:cxn modelId="{87D086FD-AA11-4280-8598-F364CC3F8952}" type="presParOf" srcId="{1C951A49-885F-4EE8-8D5E-54FC5A63EC5E}" destId="{2BC753E6-5DC1-4815-B3CB-3A20FDBDBE1B}" srcOrd="2" destOrd="0" presId="urn:microsoft.com/office/officeart/2005/8/layout/orgChart1"/>
    <dgm:cxn modelId="{9BB0994E-4BA4-4777-89E8-771605ACF990}" type="presParOf" srcId="{A0F177C8-3751-4CD2-8F9C-F0571E0C851F}" destId="{5CECE226-00E4-46D3-95CC-71CFF46E2745}" srcOrd="8" destOrd="0" presId="urn:microsoft.com/office/officeart/2005/8/layout/orgChart1"/>
    <dgm:cxn modelId="{76DD1D5B-7B4E-4FBE-BBA0-6CC695E6DD22}" type="presParOf" srcId="{A0F177C8-3751-4CD2-8F9C-F0571E0C851F}" destId="{399EC2E7-93C7-4B98-9D02-03C24677F028}" srcOrd="9" destOrd="0" presId="urn:microsoft.com/office/officeart/2005/8/layout/orgChart1"/>
    <dgm:cxn modelId="{8F70ECAD-BFF2-417A-9EBA-A9A3B9E767A3}" type="presParOf" srcId="{399EC2E7-93C7-4B98-9D02-03C24677F028}" destId="{91094006-3390-4D3C-82A2-10B857B6E93B}" srcOrd="0" destOrd="0" presId="urn:microsoft.com/office/officeart/2005/8/layout/orgChart1"/>
    <dgm:cxn modelId="{709709AF-4169-46E4-99BC-0BFE294F4667}" type="presParOf" srcId="{91094006-3390-4D3C-82A2-10B857B6E93B}" destId="{38BF5D8E-0796-4062-A220-337FAE2BE277}" srcOrd="0" destOrd="0" presId="urn:microsoft.com/office/officeart/2005/8/layout/orgChart1"/>
    <dgm:cxn modelId="{397363F6-962D-4C23-A4D3-6898B2FD1C0F}" type="presParOf" srcId="{91094006-3390-4D3C-82A2-10B857B6E93B}" destId="{B786C1E9-0E3F-4F59-B651-DE96960AF35B}" srcOrd="1" destOrd="0" presId="urn:microsoft.com/office/officeart/2005/8/layout/orgChart1"/>
    <dgm:cxn modelId="{B7B55717-8C6B-41EE-AED7-2EFCF61FB0A7}" type="presParOf" srcId="{399EC2E7-93C7-4B98-9D02-03C24677F028}" destId="{0806C522-4447-486C-B1B9-E645466EDD99}" srcOrd="1" destOrd="0" presId="urn:microsoft.com/office/officeart/2005/8/layout/orgChart1"/>
    <dgm:cxn modelId="{2A026E6F-EFD4-494B-B4FB-D961E50C67B7}" type="presParOf" srcId="{399EC2E7-93C7-4B98-9D02-03C24677F028}" destId="{62DF8F8B-EE47-481F-9A9E-AECCE11E9D31}" srcOrd="2" destOrd="0" presId="urn:microsoft.com/office/officeart/2005/8/layout/orgChart1"/>
    <dgm:cxn modelId="{9220E5CF-D25A-40DF-96ED-8A366CDBA935}" type="presParOf" srcId="{549608A4-C593-4D0A-95F4-94F0F47ABACF}" destId="{075E98CD-EA62-4B16-A95C-7FAE596E661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ECE226-00E4-46D3-95CC-71CFF46E2745}">
      <dsp:nvSpPr>
        <dsp:cNvPr id="0" name=""/>
        <dsp:cNvSpPr/>
      </dsp:nvSpPr>
      <dsp:spPr>
        <a:xfrm>
          <a:off x="4968026" y="691410"/>
          <a:ext cx="3510035" cy="2999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991"/>
              </a:lnTo>
              <a:lnTo>
                <a:pt x="3510035" y="145991"/>
              </a:lnTo>
              <a:lnTo>
                <a:pt x="3510035" y="2999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BDD9FB-5DA4-40A7-850D-8E58ACDA1257}">
      <dsp:nvSpPr>
        <dsp:cNvPr id="0" name=""/>
        <dsp:cNvSpPr/>
      </dsp:nvSpPr>
      <dsp:spPr>
        <a:xfrm>
          <a:off x="4968026" y="691410"/>
          <a:ext cx="1735468" cy="2999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991"/>
              </a:lnTo>
              <a:lnTo>
                <a:pt x="1735468" y="145991"/>
              </a:lnTo>
              <a:lnTo>
                <a:pt x="1735468" y="2999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6BA2E9-8A47-4EC5-BFFD-AE27931817B5}">
      <dsp:nvSpPr>
        <dsp:cNvPr id="0" name=""/>
        <dsp:cNvSpPr/>
      </dsp:nvSpPr>
      <dsp:spPr>
        <a:xfrm>
          <a:off x="4883207" y="691410"/>
          <a:ext cx="91440" cy="299982"/>
        </a:xfrm>
        <a:custGeom>
          <a:avLst/>
          <a:gdLst/>
          <a:ahLst/>
          <a:cxnLst/>
          <a:rect l="0" t="0" r="0" b="0"/>
          <a:pathLst>
            <a:path>
              <a:moveTo>
                <a:pt x="84819" y="0"/>
              </a:moveTo>
              <a:lnTo>
                <a:pt x="84819" y="145991"/>
              </a:lnTo>
              <a:lnTo>
                <a:pt x="45720" y="145991"/>
              </a:lnTo>
              <a:lnTo>
                <a:pt x="45720" y="2999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63F4F9-2F64-4E9B-B0DF-152A1927012C}">
      <dsp:nvSpPr>
        <dsp:cNvPr id="0" name=""/>
        <dsp:cNvSpPr/>
      </dsp:nvSpPr>
      <dsp:spPr>
        <a:xfrm>
          <a:off x="3154359" y="691410"/>
          <a:ext cx="1813666" cy="299982"/>
        </a:xfrm>
        <a:custGeom>
          <a:avLst/>
          <a:gdLst/>
          <a:ahLst/>
          <a:cxnLst/>
          <a:rect l="0" t="0" r="0" b="0"/>
          <a:pathLst>
            <a:path>
              <a:moveTo>
                <a:pt x="1813666" y="0"/>
              </a:moveTo>
              <a:lnTo>
                <a:pt x="1813666" y="145991"/>
              </a:lnTo>
              <a:lnTo>
                <a:pt x="0" y="145991"/>
              </a:lnTo>
              <a:lnTo>
                <a:pt x="0" y="2999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2988A0-AD8D-4488-BAEF-F0A3A875B625}">
      <dsp:nvSpPr>
        <dsp:cNvPr id="0" name=""/>
        <dsp:cNvSpPr/>
      </dsp:nvSpPr>
      <dsp:spPr>
        <a:xfrm>
          <a:off x="1379792" y="691410"/>
          <a:ext cx="3588233" cy="299982"/>
        </a:xfrm>
        <a:custGeom>
          <a:avLst/>
          <a:gdLst/>
          <a:ahLst/>
          <a:cxnLst/>
          <a:rect l="0" t="0" r="0" b="0"/>
          <a:pathLst>
            <a:path>
              <a:moveTo>
                <a:pt x="3588233" y="0"/>
              </a:moveTo>
              <a:lnTo>
                <a:pt x="3588233" y="145991"/>
              </a:lnTo>
              <a:lnTo>
                <a:pt x="0" y="145991"/>
              </a:lnTo>
              <a:lnTo>
                <a:pt x="0" y="2999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079B5E-1878-46E0-B0CB-DCA3BBE6169C}">
      <dsp:nvSpPr>
        <dsp:cNvPr id="0" name=""/>
        <dsp:cNvSpPr/>
      </dsp:nvSpPr>
      <dsp:spPr>
        <a:xfrm>
          <a:off x="3567284" y="8473"/>
          <a:ext cx="2801484" cy="6829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МЕДРЕСУРС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3567284" y="8473"/>
        <a:ext cx="2801484" cy="682937"/>
      </dsp:txXfrm>
    </dsp:sp>
    <dsp:sp modelId="{4E511AAB-8C24-4D47-B3F1-456C6C79B070}">
      <dsp:nvSpPr>
        <dsp:cNvPr id="0" name=""/>
        <dsp:cNvSpPr/>
      </dsp:nvSpPr>
      <dsp:spPr>
        <a:xfrm>
          <a:off x="646500" y="991392"/>
          <a:ext cx="1466584" cy="7332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РОНЦ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646500" y="991392"/>
        <a:ext cx="1466584" cy="733292"/>
      </dsp:txXfrm>
    </dsp:sp>
    <dsp:sp modelId="{3680297D-FCF6-4B8A-B5BD-584C55381D8C}">
      <dsp:nvSpPr>
        <dsp:cNvPr id="0" name=""/>
        <dsp:cNvSpPr/>
      </dsp:nvSpPr>
      <dsp:spPr>
        <a:xfrm>
          <a:off x="2421067" y="991392"/>
          <a:ext cx="1466584" cy="7332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НИИ Фармакологии РАМН РФ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2421067" y="991392"/>
        <a:ext cx="1466584" cy="733292"/>
      </dsp:txXfrm>
    </dsp:sp>
    <dsp:sp modelId="{1142F98C-1055-42F3-9DE4-0A30C2CCCF8C}">
      <dsp:nvSpPr>
        <dsp:cNvPr id="0" name=""/>
        <dsp:cNvSpPr/>
      </dsp:nvSpPr>
      <dsp:spPr>
        <a:xfrm>
          <a:off x="4195634" y="991392"/>
          <a:ext cx="1466584" cy="7332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ИОХ РАН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4195634" y="991392"/>
        <a:ext cx="1466584" cy="733292"/>
      </dsp:txXfrm>
    </dsp:sp>
    <dsp:sp modelId="{7A03C19D-F599-4F0A-8161-C2921D144834}">
      <dsp:nvSpPr>
        <dsp:cNvPr id="0" name=""/>
        <dsp:cNvSpPr/>
      </dsp:nvSpPr>
      <dsp:spPr>
        <a:xfrm>
          <a:off x="5970201" y="991392"/>
          <a:ext cx="1466584" cy="7332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МГУ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5970201" y="991392"/>
        <a:ext cx="1466584" cy="733292"/>
      </dsp:txXfrm>
    </dsp:sp>
    <dsp:sp modelId="{38BF5D8E-0796-4062-A220-337FAE2BE277}">
      <dsp:nvSpPr>
        <dsp:cNvPr id="0" name=""/>
        <dsp:cNvSpPr/>
      </dsp:nvSpPr>
      <dsp:spPr>
        <a:xfrm>
          <a:off x="7744769" y="991392"/>
          <a:ext cx="1466584" cy="7332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БиоХимМак</a:t>
          </a:r>
          <a:br>
            <a:rPr lang="ru-RU" sz="1700" kern="1200" dirty="0" smtClean="0">
              <a:solidFill>
                <a:schemeClr val="tx1"/>
              </a:solidFill>
            </a:rPr>
          </a:br>
          <a:r>
            <a:rPr lang="ru-RU" sz="1700" kern="1200" dirty="0" smtClean="0">
              <a:solidFill>
                <a:schemeClr val="tx1"/>
              </a:solidFill>
            </a:rPr>
            <a:t>СТ 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7744769" y="991392"/>
        <a:ext cx="1466584" cy="7332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4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24DF-3857-44D6-A6A9-9717003253C8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0765-854F-41E6-9E2B-C5F8A2C02B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8905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24DF-3857-44D6-A6A9-9717003253C8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0765-854F-41E6-9E2B-C5F8A2C02B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2852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24DF-3857-44D6-A6A9-9717003253C8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0765-854F-41E6-9E2B-C5F8A2C02B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5772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24DF-3857-44D6-A6A9-9717003253C8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0765-854F-41E6-9E2B-C5F8A2C02B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62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24DF-3857-44D6-A6A9-9717003253C8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0765-854F-41E6-9E2B-C5F8A2C02B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7951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24DF-3857-44D6-A6A9-9717003253C8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0765-854F-41E6-9E2B-C5F8A2C02B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1816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24DF-3857-44D6-A6A9-9717003253C8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0765-854F-41E6-9E2B-C5F8A2C02B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8436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24DF-3857-44D6-A6A9-9717003253C8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0765-854F-41E6-9E2B-C5F8A2C02B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8477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24DF-3857-44D6-A6A9-9717003253C8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0765-854F-41E6-9E2B-C5F8A2C02B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6728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24DF-3857-44D6-A6A9-9717003253C8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0765-854F-41E6-9E2B-C5F8A2C02B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7884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924DF-3857-44D6-A6A9-9717003253C8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00765-854F-41E6-9E2B-C5F8A2C02B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672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924DF-3857-44D6-A6A9-9717003253C8}" type="datetimeFigureOut">
              <a:rPr lang="ru-RU" smtClean="0"/>
              <a:pPr/>
              <a:t>04.10.2013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00765-854F-41E6-9E2B-C5F8A2C02B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0589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chart" Target="../charts/chart1.xml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microsoft.com/office/2007/relationships/diagramDrawing" Target="../diagrams/drawing1.xml"/><Relationship Id="rId3" Type="http://schemas.openxmlformats.org/officeDocument/2006/relationships/oleObject" Target="../embeddings/oleObject13.bin"/><Relationship Id="rId7" Type="http://schemas.openxmlformats.org/officeDocument/2006/relationships/diagramLayout" Target="../diagrams/layout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diagramData" Target="../diagrams/data1.x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Relationship Id="rId9" Type="http://schemas.openxmlformats.org/officeDocument/2006/relationships/diagramColors" Target="../diagrams/colors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6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.jpeg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8.png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0.png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7" Type="http://schemas.openxmlformats.org/officeDocument/2006/relationships/image" Target="../media/image1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1.jpeg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771480"/>
            <a:ext cx="9144000" cy="199780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Myriad Pro Light" pitchFamily="34" charset="0"/>
                <a:cs typeface="Aharoni" pitchFamily="2" charset="-79"/>
              </a:rPr>
              <a:t>ПРЕЗЕНТАЦИЯ ООО «МЕДРЕСУРС»</a:t>
            </a:r>
          </a:p>
          <a:p>
            <a:endParaRPr lang="ru-RU" dirty="0" smtClean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04653190"/>
              </p:ext>
            </p:extLst>
          </p:nvPr>
        </p:nvGraphicFramePr>
        <p:xfrm>
          <a:off x="4713477" y="480778"/>
          <a:ext cx="2365395" cy="1349536"/>
        </p:xfrm>
        <a:graphic>
          <a:graphicData uri="http://schemas.openxmlformats.org/presentationml/2006/ole">
            <p:oleObj spid="_x0000_s1035" name="Document" r:id="rId3" imgW="3409200" imgH="1919520" progId="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88225735"/>
              </p:ext>
            </p:extLst>
          </p:nvPr>
        </p:nvGraphicFramePr>
        <p:xfrm>
          <a:off x="0" y="0"/>
          <a:ext cx="979714" cy="6858000"/>
        </p:xfrm>
        <a:graphic>
          <a:graphicData uri="http://schemas.openxmlformats.org/presentationml/2006/ole">
            <p:oleObj spid="_x0000_s1036" name="Document" r:id="rId4" imgW="288720" imgH="1993320" progId="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12718079"/>
              </p:ext>
            </p:extLst>
          </p:nvPr>
        </p:nvGraphicFramePr>
        <p:xfrm>
          <a:off x="11212286" y="0"/>
          <a:ext cx="979714" cy="6858000"/>
        </p:xfrm>
        <a:graphic>
          <a:graphicData uri="http://schemas.openxmlformats.org/presentationml/2006/ole">
            <p:oleObj spid="_x0000_s1037" name="Document" r:id="rId5" imgW="288720" imgH="1993320" progId="">
              <p:embed/>
            </p:oleObj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498100" y="5408928"/>
            <a:ext cx="71737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E44481"/>
                </a:solidFill>
                <a:latin typeface="Myriad Pro Light" pitchFamily="34" charset="0"/>
                <a:cs typeface="Aharoni" pitchFamily="2" charset="-79"/>
              </a:rPr>
              <a:t>Интеграция международного опыта и экспертизы Российского фармацевтического рынка на благо здоровья людей.</a:t>
            </a:r>
            <a:endParaRPr lang="ru-RU" b="1" dirty="0">
              <a:solidFill>
                <a:srgbClr val="E44481"/>
              </a:solidFill>
              <a:latin typeface="Myriad Pro Light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1832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8474391"/>
              </p:ext>
            </p:extLst>
          </p:nvPr>
        </p:nvGraphicFramePr>
        <p:xfrm>
          <a:off x="4918712" y="393638"/>
          <a:ext cx="2162241" cy="1233630"/>
        </p:xfrm>
        <a:graphic>
          <a:graphicData uri="http://schemas.openxmlformats.org/presentationml/2006/ole">
            <p:oleObj spid="_x0000_s33803" name="Document" r:id="rId3" imgW="3409200" imgH="1919520" progId="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88225735"/>
              </p:ext>
            </p:extLst>
          </p:nvPr>
        </p:nvGraphicFramePr>
        <p:xfrm>
          <a:off x="0" y="0"/>
          <a:ext cx="979714" cy="6858000"/>
        </p:xfrm>
        <a:graphic>
          <a:graphicData uri="http://schemas.openxmlformats.org/presentationml/2006/ole">
            <p:oleObj spid="_x0000_s33804" name="Document" r:id="rId4" imgW="288720" imgH="1993320" progId="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12718079"/>
              </p:ext>
            </p:extLst>
          </p:nvPr>
        </p:nvGraphicFramePr>
        <p:xfrm>
          <a:off x="11212286" y="0"/>
          <a:ext cx="979714" cy="6858000"/>
        </p:xfrm>
        <a:graphic>
          <a:graphicData uri="http://schemas.openxmlformats.org/presentationml/2006/ole">
            <p:oleObj spid="_x0000_s33805" name="Document" r:id="rId5" imgW="288720" imgH="1993320" progId="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19244" y="1368475"/>
            <a:ext cx="676311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000" b="1" dirty="0" smtClean="0"/>
              <a:t>                       Ведущие научные сотрудники: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000" dirty="0" smtClean="0"/>
              <a:t>Чл.-корр. РАН, доктор </a:t>
            </a:r>
            <a:r>
              <a:rPr lang="ru-RU" sz="2000" dirty="0"/>
              <a:t>химических наук, </a:t>
            </a:r>
            <a:r>
              <a:rPr lang="ru-RU" sz="2000" dirty="0" smtClean="0"/>
              <a:t>профессор </a:t>
            </a:r>
            <a:r>
              <a:rPr lang="ru-RU" sz="2000" dirty="0"/>
              <a:t>Нифантьев Н.Э.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000" dirty="0" smtClean="0"/>
              <a:t>доктор </a:t>
            </a:r>
            <a:r>
              <a:rPr lang="ru-RU" sz="2000" dirty="0"/>
              <a:t>химических </a:t>
            </a:r>
            <a:r>
              <a:rPr lang="ru-RU" sz="2000" dirty="0" smtClean="0"/>
              <a:t>наук </a:t>
            </a:r>
            <a:r>
              <a:rPr lang="ru-RU" sz="2000" dirty="0" err="1"/>
              <a:t>Яшунский</a:t>
            </a:r>
            <a:r>
              <a:rPr lang="ru-RU" sz="2000" dirty="0"/>
              <a:t> Д.В</a:t>
            </a:r>
            <a:r>
              <a:rPr lang="ru-RU" sz="2000" dirty="0" smtClean="0"/>
              <a:t>.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000" dirty="0" smtClean="0"/>
              <a:t>кандидат </a:t>
            </a:r>
            <a:r>
              <a:rPr lang="ru-RU" sz="2000" dirty="0"/>
              <a:t>химических </a:t>
            </a:r>
            <a:r>
              <a:rPr lang="ru-RU" sz="2000" dirty="0" smtClean="0"/>
              <a:t>наук </a:t>
            </a:r>
            <a:r>
              <a:rPr lang="ru-RU" sz="2000" dirty="0"/>
              <a:t>Цветков Ю.Е.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000" dirty="0" smtClean="0"/>
              <a:t>кандидат </a:t>
            </a:r>
            <a:r>
              <a:rPr lang="ru-RU" sz="2000" dirty="0"/>
              <a:t>химических </a:t>
            </a:r>
            <a:r>
              <a:rPr lang="ru-RU" sz="2000" dirty="0" smtClean="0"/>
              <a:t>наук </a:t>
            </a:r>
            <a:r>
              <a:rPr lang="ru-RU" sz="2000" dirty="0"/>
              <a:t>Устюжанина Н.Е.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000" dirty="0" smtClean="0"/>
              <a:t>доктор </a:t>
            </a:r>
            <a:r>
              <a:rPr lang="ru-RU" sz="2000" dirty="0"/>
              <a:t>медицинских наук, </a:t>
            </a:r>
            <a:r>
              <a:rPr lang="ru-RU" sz="2000" dirty="0" smtClean="0"/>
              <a:t>профессор </a:t>
            </a:r>
            <a:r>
              <a:rPr lang="ru-RU" sz="2000" dirty="0" err="1"/>
              <a:t>Киселевский</a:t>
            </a:r>
            <a:r>
              <a:rPr lang="ru-RU" sz="2000" dirty="0"/>
              <a:t> М.В.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000" dirty="0"/>
              <a:t>д</a:t>
            </a:r>
            <a:r>
              <a:rPr lang="ru-RU" sz="2000" dirty="0" smtClean="0"/>
              <a:t>октор </a:t>
            </a:r>
            <a:r>
              <a:rPr lang="ru-RU" sz="2000" dirty="0"/>
              <a:t>медицинских </a:t>
            </a:r>
            <a:r>
              <a:rPr lang="ru-RU" sz="2000" dirty="0" smtClean="0"/>
              <a:t>наук </a:t>
            </a:r>
            <a:r>
              <a:rPr lang="ru-RU" sz="2000" dirty="0" err="1"/>
              <a:t>Трощанский</a:t>
            </a:r>
            <a:r>
              <a:rPr lang="ru-RU" sz="2000" dirty="0"/>
              <a:t> Д.В.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000" dirty="0"/>
              <a:t>к</a:t>
            </a:r>
            <a:r>
              <a:rPr lang="ru-RU" sz="2000" dirty="0" smtClean="0"/>
              <a:t>андидат </a:t>
            </a:r>
            <a:r>
              <a:rPr lang="ru-RU" sz="2000" dirty="0"/>
              <a:t>биологических </a:t>
            </a:r>
            <a:r>
              <a:rPr lang="ru-RU" sz="2000" dirty="0" smtClean="0"/>
              <a:t>наук </a:t>
            </a:r>
            <a:r>
              <a:rPr lang="ru-RU" sz="2000" dirty="0"/>
              <a:t>Бочкова О.П.</a:t>
            </a:r>
          </a:p>
          <a:p>
            <a:pPr>
              <a:lnSpc>
                <a:spcPct val="200000"/>
              </a:lnSpc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581755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8474391"/>
              </p:ext>
            </p:extLst>
          </p:nvPr>
        </p:nvGraphicFramePr>
        <p:xfrm>
          <a:off x="4918712" y="393638"/>
          <a:ext cx="2162241" cy="1233630"/>
        </p:xfrm>
        <a:graphic>
          <a:graphicData uri="http://schemas.openxmlformats.org/presentationml/2006/ole">
            <p:oleObj spid="_x0000_s35845" name="Document" r:id="rId3" imgW="3409200" imgH="1919520" progId="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88225735"/>
              </p:ext>
            </p:extLst>
          </p:nvPr>
        </p:nvGraphicFramePr>
        <p:xfrm>
          <a:off x="0" y="0"/>
          <a:ext cx="979714" cy="6858000"/>
        </p:xfrm>
        <a:graphic>
          <a:graphicData uri="http://schemas.openxmlformats.org/presentationml/2006/ole">
            <p:oleObj spid="_x0000_s35846" name="Document" r:id="rId4" imgW="288720" imgH="1993320" progId="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12718079"/>
              </p:ext>
            </p:extLst>
          </p:nvPr>
        </p:nvGraphicFramePr>
        <p:xfrm>
          <a:off x="11212286" y="0"/>
          <a:ext cx="979714" cy="6858000"/>
        </p:xfrm>
        <a:graphic>
          <a:graphicData uri="http://schemas.openxmlformats.org/presentationml/2006/ole">
            <p:oleObj spid="_x0000_s35847" name="Document" r:id="rId5" imgW="288720" imgH="1993320" progId="">
              <p:embed/>
            </p:oleObj>
          </a:graphicData>
        </a:graphic>
      </p:graphicFrame>
      <p:graphicFrame>
        <p:nvGraphicFramePr>
          <p:cNvPr id="18" name="Диаграмма 17"/>
          <p:cNvGraphicFramePr/>
          <p:nvPr>
            <p:extLst>
              <p:ext uri="{D42A27DB-BD31-4B8C-83A1-F6EECF244321}">
                <p14:modId xmlns:p14="http://schemas.microsoft.com/office/powerpoint/2010/main" xmlns="" val="2114541160"/>
              </p:ext>
            </p:extLst>
          </p:nvPr>
        </p:nvGraphicFramePr>
        <p:xfrm>
          <a:off x="2057052" y="1208181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528170" y="825787"/>
            <a:ext cx="1392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млн. рублей</a:t>
            </a:r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019964" y="511206"/>
            <a:ext cx="24597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Финансовый оборот</a:t>
            </a:r>
            <a:endParaRPr lang="ru-RU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709360" y="2587924"/>
            <a:ext cx="1447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232 </a:t>
            </a:r>
            <a:r>
              <a:rPr lang="ru-RU" dirty="0" err="1" smtClean="0"/>
              <a:t>млн.руб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7467597" y="1687903"/>
            <a:ext cx="2832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300 </a:t>
            </a:r>
            <a:r>
              <a:rPr lang="ru-RU" dirty="0" err="1" smtClean="0"/>
              <a:t>млн.руб</a:t>
            </a:r>
            <a:r>
              <a:rPr lang="ru-RU" dirty="0" smtClean="0"/>
              <a:t>. (ожидаемый)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35264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8474391"/>
              </p:ext>
            </p:extLst>
          </p:nvPr>
        </p:nvGraphicFramePr>
        <p:xfrm>
          <a:off x="4918712" y="393638"/>
          <a:ext cx="2162241" cy="1233630"/>
        </p:xfrm>
        <a:graphic>
          <a:graphicData uri="http://schemas.openxmlformats.org/presentationml/2006/ole">
            <p:oleObj spid="_x0000_s36869" name="Document" r:id="rId3" imgW="3409200" imgH="1919520" progId="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88225735"/>
              </p:ext>
            </p:extLst>
          </p:nvPr>
        </p:nvGraphicFramePr>
        <p:xfrm>
          <a:off x="0" y="0"/>
          <a:ext cx="979714" cy="6858000"/>
        </p:xfrm>
        <a:graphic>
          <a:graphicData uri="http://schemas.openxmlformats.org/presentationml/2006/ole">
            <p:oleObj spid="_x0000_s36870" name="Document" r:id="rId4" imgW="288720" imgH="1993320" progId="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12718079"/>
              </p:ext>
            </p:extLst>
          </p:nvPr>
        </p:nvGraphicFramePr>
        <p:xfrm>
          <a:off x="11212286" y="0"/>
          <a:ext cx="979714" cy="6858000"/>
        </p:xfrm>
        <a:graphic>
          <a:graphicData uri="http://schemas.openxmlformats.org/presentationml/2006/ole">
            <p:oleObj spid="_x0000_s36871" name="Document" r:id="rId5" imgW="288720" imgH="1993320" progId="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72620" y="1791095"/>
            <a:ext cx="96442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Новые проекты:</a:t>
            </a:r>
            <a:endParaRPr lang="en-US" sz="2800" dirty="0" smtClean="0"/>
          </a:p>
          <a:p>
            <a:pPr algn="ctr"/>
            <a:endParaRPr lang="ru-RU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Поиск зарубежных партнеров с продуктами отсутствующими в России по приоритетным терапевтическим направлениям и вывод их на рынок, как под собственным брендом, так и в партнерстве с производителем под его брендом.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План найти и зарегистрировать 40 продуктов в течение 5 лет. Этот план обеспечен всеми необходимыми ресурсами в партнерстве с инвестиционным партнером </a:t>
            </a:r>
            <a:r>
              <a:rPr lang="en-US" sz="2000" b="1" dirty="0" smtClean="0"/>
              <a:t>“CELNER LLP”, ENGLAND. </a:t>
            </a:r>
            <a:endParaRPr lang="ru-RU" sz="2000" b="1" dirty="0" smtClean="0"/>
          </a:p>
          <a:p>
            <a:pPr>
              <a:lnSpc>
                <a:spcPct val="200000"/>
              </a:lnSpc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67483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8474391"/>
              </p:ext>
            </p:extLst>
          </p:nvPr>
        </p:nvGraphicFramePr>
        <p:xfrm>
          <a:off x="3733014" y="1772240"/>
          <a:ext cx="4694549" cy="2837467"/>
        </p:xfrm>
        <a:graphic>
          <a:graphicData uri="http://schemas.openxmlformats.org/presentationml/2006/ole">
            <p:oleObj spid="_x0000_s34824" name="Document" r:id="rId3" imgW="3409200" imgH="1919520" progId="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88225735"/>
              </p:ext>
            </p:extLst>
          </p:nvPr>
        </p:nvGraphicFramePr>
        <p:xfrm>
          <a:off x="0" y="0"/>
          <a:ext cx="979714" cy="6858000"/>
        </p:xfrm>
        <a:graphic>
          <a:graphicData uri="http://schemas.openxmlformats.org/presentationml/2006/ole">
            <p:oleObj spid="_x0000_s34825" name="Document" r:id="rId4" imgW="288720" imgH="1993320" progId="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12718079"/>
              </p:ext>
            </p:extLst>
          </p:nvPr>
        </p:nvGraphicFramePr>
        <p:xfrm>
          <a:off x="11212286" y="0"/>
          <a:ext cx="979714" cy="6858000"/>
        </p:xfrm>
        <a:graphic>
          <a:graphicData uri="http://schemas.openxmlformats.org/presentationml/2006/ole">
            <p:oleObj spid="_x0000_s34826" name="Document" r:id="rId5" imgW="288720" imgH="1993320" progId="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657600" y="5109371"/>
            <a:ext cx="51847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E543AB"/>
                </a:solidFill>
              </a:rPr>
              <a:t>С Вами и для Вас!</a:t>
            </a:r>
            <a:endParaRPr lang="ru-RU" sz="3200" b="1" dirty="0">
              <a:solidFill>
                <a:srgbClr val="E543A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1755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8474391"/>
              </p:ext>
            </p:extLst>
          </p:nvPr>
        </p:nvGraphicFramePr>
        <p:xfrm>
          <a:off x="4918712" y="393638"/>
          <a:ext cx="2162241" cy="1233630"/>
        </p:xfrm>
        <a:graphic>
          <a:graphicData uri="http://schemas.openxmlformats.org/presentationml/2006/ole">
            <p:oleObj spid="_x0000_s18440" name="Document" r:id="rId3" imgW="3409200" imgH="1919520" progId="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88225735"/>
              </p:ext>
            </p:extLst>
          </p:nvPr>
        </p:nvGraphicFramePr>
        <p:xfrm>
          <a:off x="0" y="0"/>
          <a:ext cx="979714" cy="6858000"/>
        </p:xfrm>
        <a:graphic>
          <a:graphicData uri="http://schemas.openxmlformats.org/presentationml/2006/ole">
            <p:oleObj spid="_x0000_s18441" name="Document" r:id="rId4" imgW="288720" imgH="1993320" progId="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12718079"/>
              </p:ext>
            </p:extLst>
          </p:nvPr>
        </p:nvGraphicFramePr>
        <p:xfrm>
          <a:off x="11212286" y="0"/>
          <a:ext cx="979714" cy="6858000"/>
        </p:xfrm>
        <a:graphic>
          <a:graphicData uri="http://schemas.openxmlformats.org/presentationml/2006/ole">
            <p:oleObj spid="_x0000_s18442" name="Document" r:id="rId5" imgW="288720" imgH="1993320" progId="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72620" y="1791094"/>
            <a:ext cx="964428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История компании: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Год основания – 2009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Форма собственности: Общество с ограниченной ответственностью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Юридический адрес: МО, 143500 г.Истра, ул. </a:t>
            </a:r>
            <a:r>
              <a:rPr lang="ru-RU" sz="2000" b="1" dirty="0" err="1" smtClean="0"/>
              <a:t>Шнырева</a:t>
            </a:r>
            <a:r>
              <a:rPr lang="ru-RU" sz="2000" b="1" dirty="0" smtClean="0"/>
              <a:t>, д.57.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Фактический адрес: 119048 г. Москва, ул. Ефремова, д. 14, офис 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Лицензия на фармацевтическую деятельность № ФС-99-02-001210 </a:t>
            </a:r>
          </a:p>
          <a:p>
            <a:pPr marL="285750" indent="-285750"/>
            <a:r>
              <a:rPr lang="ru-RU" sz="2000" b="1" dirty="0" smtClean="0"/>
              <a:t>     от 09.02.2010 г., оптовая торговля, аптечный склад по адресу: МО, 143500 г.Истра, ул. </a:t>
            </a:r>
            <a:r>
              <a:rPr lang="ru-RU" sz="2000" b="1" dirty="0" err="1" smtClean="0"/>
              <a:t>Шнырева</a:t>
            </a:r>
            <a:r>
              <a:rPr lang="ru-RU" sz="2000" b="1" dirty="0" smtClean="0"/>
              <a:t>, д.57.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Участники общества: Физические лица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Количество сотрудников: 28</a:t>
            </a:r>
          </a:p>
          <a:p>
            <a:pPr marL="285750" indent="-285750" algn="ctr"/>
            <a:r>
              <a:rPr lang="ru-RU" sz="2800" dirty="0" smtClean="0"/>
              <a:t>Цель основания компании:</a:t>
            </a:r>
            <a:endParaRPr lang="ru-RU" sz="20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Создание на медицинском и фармацевтическом рынках игрока занимающегося интеграцией международного опыта и научного потенциала компании для разработки собственных новых фармацевтических продуктов и вывода на рынок новых препаратов зарубежных производителей</a:t>
            </a:r>
          </a:p>
        </p:txBody>
      </p:sp>
    </p:spTree>
    <p:extLst>
      <p:ext uri="{BB962C8B-B14F-4D97-AF65-F5344CB8AC3E}">
        <p14:creationId xmlns:p14="http://schemas.microsoft.com/office/powerpoint/2010/main" xmlns="" val="3581755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8474391"/>
              </p:ext>
            </p:extLst>
          </p:nvPr>
        </p:nvGraphicFramePr>
        <p:xfrm>
          <a:off x="4918712" y="393638"/>
          <a:ext cx="2162241" cy="1233630"/>
        </p:xfrm>
        <a:graphic>
          <a:graphicData uri="http://schemas.openxmlformats.org/presentationml/2006/ole">
            <p:oleObj spid="_x0000_s19464" name="Document" r:id="rId3" imgW="3409200" imgH="1919520" progId="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88225735"/>
              </p:ext>
            </p:extLst>
          </p:nvPr>
        </p:nvGraphicFramePr>
        <p:xfrm>
          <a:off x="0" y="0"/>
          <a:ext cx="979714" cy="6858000"/>
        </p:xfrm>
        <a:graphic>
          <a:graphicData uri="http://schemas.openxmlformats.org/presentationml/2006/ole">
            <p:oleObj spid="_x0000_s19465" name="Document" r:id="rId4" imgW="288720" imgH="1993320" progId="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12718079"/>
              </p:ext>
            </p:extLst>
          </p:nvPr>
        </p:nvGraphicFramePr>
        <p:xfrm>
          <a:off x="11212286" y="0"/>
          <a:ext cx="979714" cy="6858000"/>
        </p:xfrm>
        <a:graphic>
          <a:graphicData uri="http://schemas.openxmlformats.org/presentationml/2006/ole">
            <p:oleObj spid="_x0000_s19466" name="Document" r:id="rId5" imgW="288720" imgH="1993320" progId="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72620" y="1791095"/>
            <a:ext cx="964428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Основные направления деятельности: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Разработка новых фармацевтических препаратов;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Разработка технологии и процесса производства;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Участие в НИОКР, доклинических и клинических исследованиях;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Поиск зарубежных производителей для совместного производства фармацевтических препаратов в России;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Регистрация новых фармацевтических продуктов в России;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Отработка технологии производства, перенос </a:t>
            </a:r>
            <a:r>
              <a:rPr lang="ru-RU" sz="2000" b="1" dirty="0" err="1" smtClean="0"/>
              <a:t>трансфера</a:t>
            </a:r>
            <a:r>
              <a:rPr lang="ru-RU" sz="2000" b="1" dirty="0" smtClean="0"/>
              <a:t> технологий из-за рубежа;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Производство собственных и контрактных препаратов;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Маркетинговое продвижение новых продуктов в России и вывод собственных продуктов на внешние рынки;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Логистика распространения препаратов через товаропроводящую цепь в России;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Участие в поставках лекарств для государственных нужд по аукционам;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Поставки медицинского оборудования и расходных материалов;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b="1" dirty="0" smtClean="0"/>
          </a:p>
          <a:p>
            <a:pPr>
              <a:lnSpc>
                <a:spcPct val="200000"/>
              </a:lnSpc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581755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8474391"/>
              </p:ext>
            </p:extLst>
          </p:nvPr>
        </p:nvGraphicFramePr>
        <p:xfrm>
          <a:off x="4918712" y="393638"/>
          <a:ext cx="2162241" cy="1233630"/>
        </p:xfrm>
        <a:graphic>
          <a:graphicData uri="http://schemas.openxmlformats.org/presentationml/2006/ole">
            <p:oleObj spid="_x0000_s27656" name="Document" r:id="rId3" imgW="3409200" imgH="1919520" progId="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88225735"/>
              </p:ext>
            </p:extLst>
          </p:nvPr>
        </p:nvGraphicFramePr>
        <p:xfrm>
          <a:off x="0" y="0"/>
          <a:ext cx="979714" cy="6858000"/>
        </p:xfrm>
        <a:graphic>
          <a:graphicData uri="http://schemas.openxmlformats.org/presentationml/2006/ole">
            <p:oleObj spid="_x0000_s27657" name="Document" r:id="rId4" imgW="288720" imgH="1993320" progId="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12718079"/>
              </p:ext>
            </p:extLst>
          </p:nvPr>
        </p:nvGraphicFramePr>
        <p:xfrm>
          <a:off x="11212286" y="0"/>
          <a:ext cx="979714" cy="6858000"/>
        </p:xfrm>
        <a:graphic>
          <a:graphicData uri="http://schemas.openxmlformats.org/presentationml/2006/ole">
            <p:oleObj spid="_x0000_s27658" name="Document" r:id="rId5" imgW="288720" imgH="1993320" progId="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72620" y="1791095"/>
            <a:ext cx="964428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Ключевые терапевтические сегменты и рыночные ниши: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Онкология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Вирус иммунодефицита человека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Гепатит А, В, 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Туберкулез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Реанимация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Гемодиализ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Женское здоровье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Педиатрия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Неврология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Кожные заболевания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b="1" dirty="0" smtClean="0"/>
              <a:t>Витаминные комплексы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b="1" dirty="0" smtClean="0"/>
          </a:p>
          <a:p>
            <a:pPr>
              <a:lnSpc>
                <a:spcPct val="200000"/>
              </a:lnSpc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581755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8474391"/>
              </p:ext>
            </p:extLst>
          </p:nvPr>
        </p:nvGraphicFramePr>
        <p:xfrm>
          <a:off x="4918712" y="393638"/>
          <a:ext cx="2162241" cy="1233630"/>
        </p:xfrm>
        <a:graphic>
          <a:graphicData uri="http://schemas.openxmlformats.org/presentationml/2006/ole">
            <p:oleObj spid="_x0000_s24584" name="Document" r:id="rId3" imgW="3409200" imgH="1919520" progId="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88225735"/>
              </p:ext>
            </p:extLst>
          </p:nvPr>
        </p:nvGraphicFramePr>
        <p:xfrm>
          <a:off x="0" y="0"/>
          <a:ext cx="979714" cy="6858000"/>
        </p:xfrm>
        <a:graphic>
          <a:graphicData uri="http://schemas.openxmlformats.org/presentationml/2006/ole">
            <p:oleObj spid="_x0000_s24585" name="Document" r:id="rId4" imgW="288720" imgH="1993320" progId="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12718079"/>
              </p:ext>
            </p:extLst>
          </p:nvPr>
        </p:nvGraphicFramePr>
        <p:xfrm>
          <a:off x="11212286" y="0"/>
          <a:ext cx="979714" cy="6858000"/>
        </p:xfrm>
        <a:graphic>
          <a:graphicData uri="http://schemas.openxmlformats.org/presentationml/2006/ole">
            <p:oleObj spid="_x0000_s24586" name="Document" r:id="rId5" imgW="288720" imgH="1993320" progId="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72620" y="1791095"/>
            <a:ext cx="964428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Пример разработки препаратов:</a:t>
            </a:r>
          </a:p>
          <a:p>
            <a:r>
              <a:rPr lang="ru-RU" b="1" dirty="0" smtClean="0"/>
              <a:t>ГОСУДАРСТВЕННЫЙ КОНТРАКТ</a:t>
            </a:r>
            <a:r>
              <a:rPr lang="ru-RU" dirty="0" smtClean="0"/>
              <a:t> № 16.N08.12.1006 на выполнение научно-исследовательских и опытно-конструкторских работ</a:t>
            </a:r>
            <a:r>
              <a:rPr lang="ru-RU" i="1" dirty="0" smtClean="0"/>
              <a:t> </a:t>
            </a:r>
            <a:r>
              <a:rPr lang="ru-RU" dirty="0" smtClean="0"/>
              <a:t>в рамках ФЦП«Развитие фармацевтической и медицинской промышленности Российской Федерации на период до 2020 года и дальнейшую перспективу» </a:t>
            </a:r>
            <a:br>
              <a:rPr lang="ru-RU" dirty="0" smtClean="0"/>
            </a:br>
            <a:r>
              <a:rPr lang="ru-RU" b="1" dirty="0" smtClean="0"/>
              <a:t>«Доклинические исследования лекарственного средства на основе </a:t>
            </a:r>
            <a:r>
              <a:rPr lang="ru-RU" b="1" dirty="0" err="1" smtClean="0"/>
              <a:t>секоизоларицирезинола</a:t>
            </a:r>
            <a:r>
              <a:rPr lang="ru-RU" b="1" dirty="0" smtClean="0"/>
              <a:t> для лечения климактерических расстройств и </a:t>
            </a:r>
            <a:r>
              <a:rPr lang="ru-RU" b="1" dirty="0" err="1" smtClean="0"/>
              <a:t>эстрогензависимых</a:t>
            </a:r>
            <a:r>
              <a:rPr lang="ru-RU" b="1" dirty="0" smtClean="0"/>
              <a:t> опухолей» </a:t>
            </a:r>
          </a:p>
          <a:p>
            <a:pPr marL="285750" indent="-285750"/>
            <a:r>
              <a:rPr lang="ru-RU" sz="2000" b="1" dirty="0" smtClean="0"/>
              <a:t>Успешно пройдено 5 этапов </a:t>
            </a:r>
            <a:r>
              <a:rPr lang="ru-RU" sz="2000" b="1" dirty="0" err="1" smtClean="0"/>
              <a:t>госконтракта</a:t>
            </a:r>
            <a:r>
              <a:rPr lang="ru-RU" sz="2000" b="1" dirty="0" smtClean="0"/>
              <a:t> и окончание в конце 2013 года. </a:t>
            </a:r>
          </a:p>
          <a:p>
            <a:pPr marL="285750" indent="-285750"/>
            <a:r>
              <a:rPr lang="ru-RU" sz="2000" b="1" dirty="0" smtClean="0"/>
              <a:t>Выход на клинические испытания.</a:t>
            </a:r>
          </a:p>
          <a:p>
            <a:pPr marL="285750" indent="-285750" algn="ctr"/>
            <a:r>
              <a:rPr lang="ru-RU" sz="2000" dirty="0" smtClean="0"/>
              <a:t>Партнеры:</a:t>
            </a:r>
          </a:p>
          <a:p>
            <a:pPr>
              <a:lnSpc>
                <a:spcPct val="200000"/>
              </a:lnSpc>
            </a:pPr>
            <a:endParaRPr lang="ru-RU" sz="2000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xmlns="" val="929385997"/>
              </p:ext>
            </p:extLst>
          </p:nvPr>
        </p:nvGraphicFramePr>
        <p:xfrm>
          <a:off x="1209215" y="4637988"/>
          <a:ext cx="9857854" cy="17251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xmlns="" val="3581755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88225735"/>
              </p:ext>
            </p:extLst>
          </p:nvPr>
        </p:nvGraphicFramePr>
        <p:xfrm>
          <a:off x="0" y="0"/>
          <a:ext cx="979714" cy="6858000"/>
        </p:xfrm>
        <a:graphic>
          <a:graphicData uri="http://schemas.openxmlformats.org/presentationml/2006/ole">
            <p:oleObj spid="_x0000_s30730" name="Document" r:id="rId3" imgW="288720" imgH="1993320" progId="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12718079"/>
              </p:ext>
            </p:extLst>
          </p:nvPr>
        </p:nvGraphicFramePr>
        <p:xfrm>
          <a:off x="11212286" y="0"/>
          <a:ext cx="979714" cy="6858000"/>
        </p:xfrm>
        <a:graphic>
          <a:graphicData uri="http://schemas.openxmlformats.org/presentationml/2006/ole">
            <p:oleObj spid="_x0000_s30731" name="Document" r:id="rId4" imgW="288720" imgH="1993320" progId="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92212065"/>
              </p:ext>
            </p:extLst>
          </p:nvPr>
        </p:nvGraphicFramePr>
        <p:xfrm>
          <a:off x="4739600" y="393638"/>
          <a:ext cx="2162241" cy="1233630"/>
        </p:xfrm>
        <a:graphic>
          <a:graphicData uri="http://schemas.openxmlformats.org/presentationml/2006/ole">
            <p:oleObj spid="_x0000_s30732" name="Document" r:id="rId5" imgW="3409200" imgH="1919520" progId="">
              <p:embed/>
            </p:oleObj>
          </a:graphicData>
        </a:graphic>
      </p:graphicFrame>
      <p:sp>
        <p:nvSpPr>
          <p:cNvPr id="10" name="Rectangle 26"/>
          <p:cNvSpPr>
            <a:spLocks noChangeArrowheads="1"/>
          </p:cNvSpPr>
          <p:nvPr/>
        </p:nvSpPr>
        <p:spPr bwMode="auto">
          <a:xfrm>
            <a:off x="4308049" y="1978067"/>
            <a:ext cx="34596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2000" b="1" dirty="0">
                <a:solidFill>
                  <a:srgbClr val="A50021"/>
                </a:solidFill>
              </a:rPr>
              <a:t>Секоизоларицирезинол</a:t>
            </a:r>
          </a:p>
        </p:txBody>
      </p:sp>
      <p:pic>
        <p:nvPicPr>
          <p:cNvPr id="11" name="Picture 10" descr="20D_9673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19539" y="4649001"/>
            <a:ext cx="2784784" cy="1851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89814" y="435104"/>
            <a:ext cx="3271101" cy="4042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107688424"/>
              </p:ext>
            </p:extLst>
          </p:nvPr>
        </p:nvGraphicFramePr>
        <p:xfrm>
          <a:off x="4402983" y="2650519"/>
          <a:ext cx="3015912" cy="2387325"/>
        </p:xfrm>
        <a:graphic>
          <a:graphicData uri="http://schemas.openxmlformats.org/presentationml/2006/ole">
            <p:oleObj spid="_x0000_s30733" name="Document" r:id="rId8" imgW="1684020" imgH="1333500" progId="">
              <p:embed/>
            </p:oleObj>
          </a:graphicData>
        </a:graphic>
      </p:graphicFrame>
      <p:pic>
        <p:nvPicPr>
          <p:cNvPr id="14" name="Picture 7" descr="Цвет осени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69344" y="353833"/>
            <a:ext cx="2950590" cy="3934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58387" y="4873658"/>
            <a:ext cx="4405373" cy="1466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2 Патентные заявки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ru-RU" sz="2400" dirty="0" smtClean="0"/>
              <a:t>Зарегистрирована субстанция</a:t>
            </a:r>
          </a:p>
        </p:txBody>
      </p:sp>
    </p:spTree>
    <p:extLst>
      <p:ext uri="{BB962C8B-B14F-4D97-AF65-F5344CB8AC3E}">
        <p14:creationId xmlns:p14="http://schemas.microsoft.com/office/powerpoint/2010/main" xmlns="" val="1875376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8474391"/>
              </p:ext>
            </p:extLst>
          </p:nvPr>
        </p:nvGraphicFramePr>
        <p:xfrm>
          <a:off x="4918712" y="393638"/>
          <a:ext cx="2162241" cy="1233630"/>
        </p:xfrm>
        <a:graphic>
          <a:graphicData uri="http://schemas.openxmlformats.org/presentationml/2006/ole">
            <p:oleObj spid="_x0000_s26632" name="Document" r:id="rId3" imgW="3409200" imgH="1919520" progId="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88225735"/>
              </p:ext>
            </p:extLst>
          </p:nvPr>
        </p:nvGraphicFramePr>
        <p:xfrm>
          <a:off x="0" y="0"/>
          <a:ext cx="979714" cy="6858000"/>
        </p:xfrm>
        <a:graphic>
          <a:graphicData uri="http://schemas.openxmlformats.org/presentationml/2006/ole">
            <p:oleObj spid="_x0000_s26633" name="Document" r:id="rId4" imgW="288720" imgH="1993320" progId="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12718079"/>
              </p:ext>
            </p:extLst>
          </p:nvPr>
        </p:nvGraphicFramePr>
        <p:xfrm>
          <a:off x="11212286" y="0"/>
          <a:ext cx="979714" cy="6858000"/>
        </p:xfrm>
        <a:graphic>
          <a:graphicData uri="http://schemas.openxmlformats.org/presentationml/2006/ole">
            <p:oleObj spid="_x0000_s26634" name="Document" r:id="rId5" imgW="288720" imgH="1993320" progId="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72620" y="1791095"/>
            <a:ext cx="964428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Примеры контрактных препаратов: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Производство препарата «</a:t>
            </a:r>
            <a:r>
              <a:rPr lang="ru-RU" dirty="0" err="1" smtClean="0"/>
              <a:t>Добутамин</a:t>
            </a:r>
            <a:r>
              <a:rPr lang="ru-RU" dirty="0" smtClean="0"/>
              <a:t>». </a:t>
            </a:r>
          </a:p>
          <a:p>
            <a:pPr marL="342900" indent="-342900"/>
            <a:r>
              <a:rPr lang="ru-RU" dirty="0" smtClean="0"/>
              <a:t>       Разработана технология, сформировано досье, подано на регистрацию в МЗ РФ, заключен контракт на производство с ФГБУ «Российский кардиологический научно-производственный комплекс» Министерства здравоохранения РФ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/>
              <a:t>2.    Производство препарата «Норадреналин»</a:t>
            </a:r>
          </a:p>
          <a:p>
            <a:pPr marL="342900" indent="-342900"/>
            <a:r>
              <a:rPr lang="ru-RU" dirty="0" smtClean="0"/>
              <a:t>       Отрабатывается технология, формируем досье, готовим к подаче на регистрацию в МЗ РФ, заключен контракт на производство с ОАО «СИНТЕЗ», г. Курган</a:t>
            </a:r>
          </a:p>
          <a:p>
            <a:pPr marL="285750" indent="-285750"/>
            <a:endParaRPr lang="ru-RU" sz="2000" b="1" dirty="0" smtClean="0"/>
          </a:p>
          <a:p>
            <a:pPr>
              <a:lnSpc>
                <a:spcPct val="200000"/>
              </a:lnSpc>
            </a:pPr>
            <a:endParaRPr lang="ru-RU" sz="20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26205" y="4586140"/>
            <a:ext cx="2382646" cy="2271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30" name="Picture 6" descr="http://static.wikidoc.org/7/73/Noradrenaline_chemical_structure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02558" y="4798243"/>
            <a:ext cx="3101478" cy="20035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81755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8474391"/>
              </p:ext>
            </p:extLst>
          </p:nvPr>
        </p:nvGraphicFramePr>
        <p:xfrm>
          <a:off x="4918712" y="393638"/>
          <a:ext cx="2162241" cy="1233630"/>
        </p:xfrm>
        <a:graphic>
          <a:graphicData uri="http://schemas.openxmlformats.org/presentationml/2006/ole">
            <p:oleObj spid="_x0000_s28680" name="Document" r:id="rId3" imgW="3409200" imgH="1919520" progId="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88225735"/>
              </p:ext>
            </p:extLst>
          </p:nvPr>
        </p:nvGraphicFramePr>
        <p:xfrm>
          <a:off x="0" y="0"/>
          <a:ext cx="979714" cy="6858000"/>
        </p:xfrm>
        <a:graphic>
          <a:graphicData uri="http://schemas.openxmlformats.org/presentationml/2006/ole">
            <p:oleObj spid="_x0000_s28681" name="Document" r:id="rId4" imgW="288720" imgH="1993320" progId="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12718079"/>
              </p:ext>
            </p:extLst>
          </p:nvPr>
        </p:nvGraphicFramePr>
        <p:xfrm>
          <a:off x="11212286" y="0"/>
          <a:ext cx="979714" cy="6858000"/>
        </p:xfrm>
        <a:graphic>
          <a:graphicData uri="http://schemas.openxmlformats.org/presentationml/2006/ole">
            <p:oleObj spid="_x0000_s28682" name="Document" r:id="rId5" imgW="288720" imgH="1993320" progId="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72620" y="1791095"/>
            <a:ext cx="964428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Примеры вывода препаратов на рынок: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/>
            <a:r>
              <a:rPr lang="ru-RU" dirty="0" smtClean="0"/>
              <a:t>       Маркетинговое продвижение и логистика распространения препарата «</a:t>
            </a:r>
            <a:r>
              <a:rPr lang="ru-RU" dirty="0" err="1" smtClean="0"/>
              <a:t>ФерМед</a:t>
            </a:r>
            <a:r>
              <a:rPr lang="ru-RU" dirty="0" smtClean="0"/>
              <a:t>». </a:t>
            </a:r>
          </a:p>
          <a:p>
            <a:pPr marL="342900" indent="-342900"/>
            <a:r>
              <a:rPr lang="ru-RU" dirty="0" smtClean="0"/>
              <a:t>       Заключен контракт с немецким производителем </a:t>
            </a:r>
            <a:r>
              <a:rPr lang="en-US" dirty="0" smtClean="0"/>
              <a:t>MEDICE</a:t>
            </a:r>
            <a:r>
              <a:rPr lang="ru-RU" dirty="0" smtClean="0"/>
              <a:t> на представление интересов компании в России, получено регистрационное удостоверение, осуществляется </a:t>
            </a:r>
            <a:r>
              <a:rPr lang="ru-RU" dirty="0" err="1" smtClean="0"/>
              <a:t>фармаконадзор</a:t>
            </a:r>
            <a:r>
              <a:rPr lang="ru-RU" dirty="0" smtClean="0"/>
              <a:t>, препарат ввозиться в Россию и успешно продается в госпитальном сегменте.</a:t>
            </a:r>
          </a:p>
          <a:p>
            <a:pPr marL="342900" indent="-342900"/>
            <a:endParaRPr lang="ru-RU" sz="2000" b="1" dirty="0" smtClean="0"/>
          </a:p>
          <a:p>
            <a:pPr>
              <a:lnSpc>
                <a:spcPct val="200000"/>
              </a:lnSpc>
            </a:pPr>
            <a:endParaRPr lang="ru-RU" sz="2000" dirty="0"/>
          </a:p>
        </p:txBody>
      </p:sp>
      <p:pic>
        <p:nvPicPr>
          <p:cNvPr id="8" name="Picture 2" descr="ferme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39997" y="3561785"/>
            <a:ext cx="3810000" cy="300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817551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8474391"/>
              </p:ext>
            </p:extLst>
          </p:nvPr>
        </p:nvGraphicFramePr>
        <p:xfrm>
          <a:off x="4918712" y="393638"/>
          <a:ext cx="2162241" cy="1233630"/>
        </p:xfrm>
        <a:graphic>
          <a:graphicData uri="http://schemas.openxmlformats.org/presentationml/2006/ole">
            <p:oleObj spid="_x0000_s32779" name="Document" r:id="rId3" imgW="3409200" imgH="1919520" progId="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88225735"/>
              </p:ext>
            </p:extLst>
          </p:nvPr>
        </p:nvGraphicFramePr>
        <p:xfrm>
          <a:off x="0" y="0"/>
          <a:ext cx="979714" cy="6858000"/>
        </p:xfrm>
        <a:graphic>
          <a:graphicData uri="http://schemas.openxmlformats.org/presentationml/2006/ole">
            <p:oleObj spid="_x0000_s32780" name="Document" r:id="rId4" imgW="288720" imgH="1993320" progId="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12718079"/>
              </p:ext>
            </p:extLst>
          </p:nvPr>
        </p:nvGraphicFramePr>
        <p:xfrm>
          <a:off x="11212286" y="0"/>
          <a:ext cx="979714" cy="6858000"/>
        </p:xfrm>
        <a:graphic>
          <a:graphicData uri="http://schemas.openxmlformats.org/presentationml/2006/ole">
            <p:oleObj spid="_x0000_s32781" name="Document" r:id="rId5" imgW="288720" imgH="1993320" progId="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72620" y="1791095"/>
            <a:ext cx="9644288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Характеристика персонала компании: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/>
            <a:r>
              <a:rPr lang="ru-RU" dirty="0" smtClean="0"/>
              <a:t>       </a:t>
            </a:r>
            <a:r>
              <a:rPr lang="ru-RU" dirty="0" smtClean="0"/>
              <a:t>	В </a:t>
            </a:r>
            <a:r>
              <a:rPr lang="ru-RU" dirty="0" smtClean="0"/>
              <a:t>компании МЕДРЕСУРС работает высоко профессиональная и молодая команда, которой мы можем гордиться, это Нифантьев Н.Э. –  член-корреспондент РАН, профессор, доктор химических наук, </a:t>
            </a:r>
            <a:r>
              <a:rPr lang="ru-RU" dirty="0" err="1" smtClean="0"/>
              <a:t>Трощанский</a:t>
            </a:r>
            <a:r>
              <a:rPr lang="ru-RU" dirty="0" smtClean="0"/>
              <a:t> Д.В. – доктор медицинских наук, много кандидатов наук, аспирантов, врачей, провизоров.</a:t>
            </a:r>
          </a:p>
          <a:p>
            <a:pPr marL="342900" indent="-342900"/>
            <a:r>
              <a:rPr lang="ru-RU" dirty="0" smtClean="0"/>
              <a:t>              </a:t>
            </a:r>
            <a:r>
              <a:rPr lang="ru-RU" dirty="0" smtClean="0"/>
              <a:t>	В </a:t>
            </a:r>
            <a:r>
              <a:rPr lang="ru-RU" dirty="0" smtClean="0"/>
              <a:t>научной работе идет плотное взаимодействие с ведущими научно-исследовательским </a:t>
            </a:r>
            <a:r>
              <a:rPr lang="ru-RU" dirty="0" smtClean="0"/>
              <a:t>учреждениями.  Участие </a:t>
            </a:r>
            <a:r>
              <a:rPr lang="ru-RU" dirty="0" smtClean="0"/>
              <a:t>в международных конференциях.</a:t>
            </a:r>
          </a:p>
          <a:p>
            <a:pPr marL="342900" indent="-342900"/>
            <a:endParaRPr lang="ru-RU" sz="2000" b="1" dirty="0" smtClean="0"/>
          </a:p>
          <a:p>
            <a:pPr>
              <a:lnSpc>
                <a:spcPct val="200000"/>
              </a:lnSpc>
            </a:pPr>
            <a:endParaRPr lang="ru-RU" sz="2000" dirty="0"/>
          </a:p>
        </p:txBody>
      </p:sp>
      <p:pic>
        <p:nvPicPr>
          <p:cNvPr id="32773" name="Picture 5" descr="C:\Documents and Settings\Администратор\Рабочий стол\НЭН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52863" y="4284323"/>
            <a:ext cx="1528068" cy="2156217"/>
          </a:xfrm>
          <a:prstGeom prst="rect">
            <a:avLst/>
          </a:prstGeom>
          <a:noFill/>
        </p:spPr>
      </p:pic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249" t="11321" r="29840" b="17359"/>
          <a:stretch/>
        </p:blipFill>
        <p:spPr>
          <a:xfrm>
            <a:off x="3055734" y="4407614"/>
            <a:ext cx="1914949" cy="2084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817551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2924</TotalTime>
  <Words>594</Words>
  <Application>Microsoft Office PowerPoint</Application>
  <PresentationFormat>Произвольный</PresentationFormat>
  <Paragraphs>83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Document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Dmitry Tros</dc:creator>
  <cp:lastModifiedBy>ааа</cp:lastModifiedBy>
  <cp:revision>306</cp:revision>
  <dcterms:created xsi:type="dcterms:W3CDTF">2013-04-29T18:59:18Z</dcterms:created>
  <dcterms:modified xsi:type="dcterms:W3CDTF">2013-10-04T08:15:46Z</dcterms:modified>
</cp:coreProperties>
</file>